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9" r:id="rId3"/>
    <p:sldId id="260" r:id="rId4"/>
    <p:sldId id="261" r:id="rId5"/>
    <p:sldId id="262" r:id="rId6"/>
    <p:sldId id="263" r:id="rId7"/>
    <p:sldId id="264" r:id="rId8"/>
    <p:sldId id="265" r:id="rId9"/>
    <p:sldId id="266" r:id="rId10"/>
    <p:sldId id="267" r:id="rId11"/>
    <p:sldId id="283" r:id="rId12"/>
    <p:sldId id="268" r:id="rId13"/>
    <p:sldId id="270" r:id="rId14"/>
    <p:sldId id="271" r:id="rId15"/>
    <p:sldId id="272" r:id="rId16"/>
    <p:sldId id="273" r:id="rId17"/>
    <p:sldId id="277" r:id="rId18"/>
    <p:sldId id="276" r:id="rId19"/>
    <p:sldId id="278" r:id="rId20"/>
    <p:sldId id="279"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BA839F-E41F-42BB-89E1-9D090585069B}">
  <a:tblStyle styleId="{91BA839F-E41F-42BB-89E1-9D090585069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3"/>
    <p:restoredTop sz="93805"/>
  </p:normalViewPr>
  <p:slideViewPr>
    <p:cSldViewPr snapToGrid="0" snapToObjects="1">
      <p:cViewPr varScale="1">
        <p:scale>
          <a:sx n="72" d="100"/>
          <a:sy n="72" d="100"/>
        </p:scale>
        <p:origin x="208"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eemit.com/blog/@joelloh/6dxfd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web.gomaji.com/index-sub.php?pid=150618&amp;city=Taipe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web.gomaji.com/index-sub.php?pid=150618&amp;city=Taipe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25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Image source: https://www.pinterest.com/pin/463870830344590021/</a:t>
            </a:r>
            <a:endParaRPr sz="1200" b="0" i="0" u="none" strike="noStrike" cap="none">
              <a:solidFill>
                <a:schemeClr val="dk1"/>
              </a:solidFill>
              <a:latin typeface="Calibri"/>
              <a:ea typeface="Calibri"/>
              <a:cs typeface="Calibri"/>
              <a:sym typeface="Calibri"/>
            </a:endParaRPr>
          </a:p>
        </p:txBody>
      </p:sp>
      <p:sp>
        <p:nvSpPr>
          <p:cNvPr id="218" name="Google Shape;21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Key questions for teachers:</a:t>
            </a:r>
            <a:endParaRPr/>
          </a:p>
          <a:p>
            <a:pPr marL="0" lvl="0" indent="0" algn="l" rtl="0">
              <a:spcBef>
                <a:spcPts val="0"/>
              </a:spcBef>
              <a:spcAft>
                <a:spcPts val="0"/>
              </a:spcAft>
              <a:buClr>
                <a:schemeClr val="dk1"/>
              </a:buClr>
              <a:buSzPts val="1100"/>
              <a:buFont typeface="Arial"/>
              <a:buNone/>
            </a:pPr>
            <a:r>
              <a:rPr lang="zh-CN" i="1"/>
              <a:t>今天大家学了什么？什么是宠物？宠物是不是都有个快乐的家。都有人照顾它们- 我们养宠物，对不对？是不是很多人喜欢宠物？越来越多的人喜欢养宠物。不能养宠物的人可以去哪里享受和宠物一起玩啊？--宠物咖啡馆，宠物餐厅。。你觉得还会有宠物的什么店呢？</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8" name="Google Shape;2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handouts</a:t>
            </a:r>
            <a:endParaRPr/>
          </a:p>
        </p:txBody>
      </p:sp>
      <p:sp>
        <p:nvSpPr>
          <p:cNvPr id="105" name="Google Shape;1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收养就是给人/动物一个家。那流浪狗有家吗？那流浪狗是一种宠物吗？可是当你收养了它，给了它一家快乐的家，好好地照顾它，它就会成为一种宠物狗。就可以享受和家人在一起的快乐时光，对不对？ 那你觉得帮助流浪狗找到一个快乐的家的宠物咖啡馆是不是很有特色？</a:t>
            </a:r>
            <a:endParaRPr sz="1200" b="0" i="0" u="none" strike="noStrike" cap="none">
              <a:solidFill>
                <a:schemeClr val="dk1"/>
              </a:solidFill>
              <a:latin typeface="Calibri"/>
              <a:ea typeface="Calibri"/>
              <a:cs typeface="Calibri"/>
              <a:sym typeface="Calibri"/>
            </a:endParaRPr>
          </a:p>
        </p:txBody>
      </p:sp>
      <p:sp>
        <p:nvSpPr>
          <p:cNvPr id="281" name="Google Shape;28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sng" strike="noStrike" cap="none">
                <a:solidFill>
                  <a:schemeClr val="hlink"/>
                </a:solidFill>
                <a:latin typeface="Calibri"/>
                <a:ea typeface="Calibri"/>
                <a:cs typeface="Calibri"/>
                <a:sym typeface="Calibri"/>
                <a:hlinkClick r:id="rId3"/>
              </a:rPr>
              <a:t>https://steemit.com/blog/@joelloh/6dxfd6</a:t>
            </a: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这是什么？</a:t>
            </a:r>
            <a:endParaRPr sz="1200" b="0" i="0" u="none" strike="noStrike" cap="none">
              <a:solidFill>
                <a:schemeClr val="dk1"/>
              </a:solidFill>
              <a:latin typeface="Calibri"/>
              <a:ea typeface="Calibri"/>
              <a:cs typeface="Calibri"/>
              <a:sym typeface="Calibri"/>
            </a:endParaRPr>
          </a:p>
        </p:txBody>
      </p:sp>
      <p:sp>
        <p:nvSpPr>
          <p:cNvPr id="112" name="Google Shape;11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Image source: https://www.deviantart.com/rabbidsandfriends/art/Pou-531027560</a:t>
            </a:r>
            <a:endParaRPr sz="1200" b="0" i="0" u="none" strike="noStrike" cap="none">
              <a:solidFill>
                <a:schemeClr val="dk1"/>
              </a:solidFill>
              <a:latin typeface="Calibri"/>
              <a:ea typeface="Calibri"/>
              <a:cs typeface="Calibri"/>
              <a:sym typeface="Calibri"/>
            </a:endParaRPr>
          </a:p>
        </p:txBody>
      </p:sp>
      <p:sp>
        <p:nvSpPr>
          <p:cNvPr id="121" name="Google Shape;1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https://www.youtube.com/watch?time_continue=6&amp;v=fZzLGe2bN4A</a:t>
            </a:r>
            <a:endParaRPr/>
          </a:p>
        </p:txBody>
      </p:sp>
      <p:sp>
        <p:nvSpPr>
          <p:cNvPr id="131" name="Google Shape;1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b="0" i="0" u="none" strike="noStrike" cap="none">
                <a:solidFill>
                  <a:schemeClr val="dk1"/>
                </a:solidFill>
                <a:latin typeface="Calibri"/>
                <a:ea typeface="Calibri"/>
                <a:cs typeface="Calibri"/>
                <a:sym typeface="Calibri"/>
              </a:rPr>
              <a:t>Image source: https://www.youtube.com/watch?time_continue=6&amp;v=fZzLGe2bN4A</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9" name="Google Shape;13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Image source: </a:t>
            </a:r>
            <a:r>
              <a:rPr lang="zh-CN" sz="1200" b="0" i="0" u="sng" strike="noStrike" cap="none">
                <a:solidFill>
                  <a:schemeClr val="hlink"/>
                </a:solidFill>
                <a:latin typeface="Calibri"/>
                <a:ea typeface="Calibri"/>
                <a:cs typeface="Calibri"/>
                <a:sym typeface="Calibri"/>
                <a:hlinkClick r:id="rId3"/>
              </a:rPr>
              <a:t>http://mweb.gomaji.com/index-sub.php?pid=150618&amp;city=Taipei</a:t>
            </a: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200" b="0" i="0" u="none" strike="noStrike" cap="none">
                <a:solidFill>
                  <a:schemeClr val="dk1"/>
                </a:solidFill>
                <a:latin typeface="Calibri"/>
                <a:ea typeface="Calibri"/>
                <a:cs typeface="Calibri"/>
                <a:sym typeface="Calibri"/>
              </a:rPr>
              <a:t>handouts</a:t>
            </a:r>
            <a:endParaRPr/>
          </a:p>
        </p:txBody>
      </p:sp>
      <p:sp>
        <p:nvSpPr>
          <p:cNvPr id="158" name="Google Shape;15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interest.com/pin/46387083034459002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pinterest.com/pin/46387083034459002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youtube.com/watch?v=6xjLRUjzmC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www.youtube.com/watch?time_continue=6&amp;v=fZzLGe2bN4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youtube.com/watch?time_continue=6&amp;v=fZzLGe2bN4A" TargetMode="External"/><Relationship Id="rId5" Type="http://schemas.openxmlformats.org/officeDocument/2006/relationships/hyperlink" Target="http://mweb.gomaji.com/index-sub.php?pid=150618&amp;city=Taipei"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dictionary.writtenchinese.com/worddetail/xiangshou/1707/3/1" TargetMode="Externa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zh-CN" sz="6000" i="0" u="none" strike="noStrike" cap="none" dirty="0">
                <a:solidFill>
                  <a:schemeClr val="dk1"/>
                </a:solidFill>
                <a:latin typeface="STKaiti"/>
                <a:ea typeface="STKaiti"/>
                <a:cs typeface="STKaiti"/>
                <a:sym typeface="STKaiti"/>
              </a:rPr>
              <a:t>Article 1:  宠物咖啡馆</a:t>
            </a:r>
            <a:endParaRPr sz="6000" i="0" u="none" strike="noStrike" cap="none" dirty="0">
              <a:solidFill>
                <a:schemeClr val="dk1"/>
              </a:solidFill>
              <a:latin typeface="STKaiti"/>
              <a:ea typeface="STKaiti"/>
              <a:cs typeface="STKaiti"/>
              <a:sym typeface="STKaiti"/>
            </a:endParaRPr>
          </a:p>
        </p:txBody>
      </p:sp>
      <p:sp>
        <p:nvSpPr>
          <p:cNvPr id="89" name="Google Shape;89;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838200" y="74614"/>
            <a:ext cx="10515600" cy="103981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Calibri"/>
              <a:buNone/>
            </a:pPr>
            <a:br>
              <a:rPr lang="zh-CN" sz="3959" b="1" i="0" u="none" strike="noStrike" cap="none" dirty="0">
                <a:solidFill>
                  <a:schemeClr val="dk1"/>
                </a:solidFill>
                <a:latin typeface="Calibri"/>
                <a:ea typeface="Calibri"/>
                <a:cs typeface="Calibri"/>
                <a:sym typeface="Calibri"/>
              </a:rPr>
            </a:br>
            <a:br>
              <a:rPr lang="zh-CN" sz="3959" b="1" i="0" u="none" strike="noStrike" cap="none" dirty="0">
                <a:solidFill>
                  <a:schemeClr val="dk1"/>
                </a:solidFill>
                <a:latin typeface="Calibri"/>
                <a:ea typeface="Calibri"/>
                <a:cs typeface="Calibri"/>
                <a:sym typeface="Calibri"/>
              </a:rPr>
            </a:br>
            <a:r>
              <a:rPr lang="en-US" altLang="zh-CN" sz="3959" b="1" i="0" u="none" strike="noStrike" cap="none" dirty="0">
                <a:solidFill>
                  <a:schemeClr val="dk1"/>
                </a:solidFill>
                <a:latin typeface="Calibri"/>
                <a:ea typeface="Calibri"/>
                <a:cs typeface="Calibri"/>
                <a:sym typeface="Calibri"/>
              </a:rPr>
              <a:t>Activity 3   </a:t>
            </a:r>
            <a:r>
              <a:rPr lang="zh-CN" sz="3959" b="1" i="0" u="none" strike="noStrike" cap="none" dirty="0">
                <a:solidFill>
                  <a:schemeClr val="dk1"/>
                </a:solidFill>
                <a:latin typeface="STKaiti"/>
                <a:ea typeface="STKaiti"/>
                <a:cs typeface="STKaiti"/>
                <a:sym typeface="STKaiti"/>
              </a:rPr>
              <a:t>宠物咖啡馆</a:t>
            </a:r>
            <a:br>
              <a:rPr lang="zh-CN" sz="3959" i="0" u="none" strike="noStrike" cap="none" dirty="0">
                <a:solidFill>
                  <a:schemeClr val="dk1"/>
                </a:solidFill>
                <a:latin typeface="STKaiti"/>
                <a:ea typeface="STKaiti"/>
                <a:cs typeface="STKaiti"/>
                <a:sym typeface="STKaiti"/>
              </a:rPr>
            </a:br>
            <a:br>
              <a:rPr lang="zh-CN" sz="3959" b="0" i="0" u="none" strike="noStrike" cap="none" dirty="0">
                <a:solidFill>
                  <a:schemeClr val="dk1"/>
                </a:solidFill>
                <a:latin typeface="Calibri"/>
                <a:ea typeface="Calibri"/>
                <a:cs typeface="Calibri"/>
                <a:sym typeface="Calibri"/>
              </a:rPr>
            </a:br>
            <a:endParaRPr sz="3959" b="0" i="0" u="none" strike="noStrike" cap="none" dirty="0">
              <a:solidFill>
                <a:schemeClr val="dk1"/>
              </a:solidFill>
              <a:latin typeface="Calibri"/>
              <a:ea typeface="Calibri"/>
              <a:cs typeface="Calibri"/>
              <a:sym typeface="Calibri"/>
            </a:endParaRPr>
          </a:p>
        </p:txBody>
      </p:sp>
      <p:sp>
        <p:nvSpPr>
          <p:cNvPr id="177" name="Google Shape;177;p24"/>
          <p:cNvSpPr txBox="1">
            <a:spLocks noGrp="1"/>
          </p:cNvSpPr>
          <p:nvPr>
            <p:ph type="body" idx="1"/>
          </p:nvPr>
        </p:nvSpPr>
        <p:spPr>
          <a:xfrm>
            <a:off x="1219200" y="1138250"/>
            <a:ext cx="10163700" cy="5619300"/>
          </a:xfrm>
          <a:prstGeom prst="rect">
            <a:avLst/>
          </a:prstGeom>
          <a:noFill/>
          <a:ln>
            <a:noFill/>
          </a:ln>
        </p:spPr>
        <p:txBody>
          <a:bodyPr spcFirstLastPara="1" wrap="square" lIns="91425" tIns="45700" rIns="91425" bIns="45700" anchor="t" anchorCtr="0">
            <a:noAutofit/>
          </a:bodyPr>
          <a:lstStyle/>
          <a:p>
            <a:pPr marL="15875" marR="0" lvl="0" indent="446088" algn="l" rtl="0">
              <a:lnSpc>
                <a:spcPct val="115000"/>
              </a:lnSpc>
              <a:spcBef>
                <a:spcPts val="0"/>
              </a:spcBef>
              <a:spcAft>
                <a:spcPts val="0"/>
              </a:spcAft>
              <a:buClr>
                <a:schemeClr val="dk1"/>
              </a:buClr>
              <a:buSzPts val="700"/>
              <a:buNone/>
            </a:pPr>
            <a:r>
              <a:rPr lang="en-US" altLang="zh-CN" sz="2000" i="0" u="none" strike="noStrike" cap="none" dirty="0">
                <a:solidFill>
                  <a:schemeClr val="dk1"/>
                </a:solidFill>
                <a:latin typeface="STKaiti"/>
                <a:ea typeface="STKaiti"/>
                <a:cs typeface="STKaiti"/>
                <a:sym typeface="STKaiti"/>
              </a:rPr>
              <a:t>(1)</a:t>
            </a:r>
            <a:r>
              <a:rPr lang="zh-CN" sz="2000" i="0" u="none" strike="noStrike" cap="none" dirty="0">
                <a:solidFill>
                  <a:schemeClr val="dk1"/>
                </a:solidFill>
                <a:latin typeface="STKaiti"/>
                <a:ea typeface="STKaiti"/>
                <a:cs typeface="STKaiti"/>
                <a:sym typeface="STKaiti"/>
              </a:rPr>
              <a:t>现在，世界各地有特色的宠物咖啡馆越来越多。</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None/>
            </a:pPr>
            <a:r>
              <a:rPr lang="en-US" altLang="zh-CN" sz="2000" i="0" u="none" strike="noStrike" cap="none" dirty="0">
                <a:solidFill>
                  <a:schemeClr val="dk1"/>
                </a:solidFill>
                <a:latin typeface="STKaiti"/>
                <a:ea typeface="STKaiti"/>
                <a:cs typeface="STKaiti"/>
                <a:sym typeface="STKaiti"/>
              </a:rPr>
              <a:t>(2)</a:t>
            </a:r>
            <a:r>
              <a:rPr lang="zh-CN" sz="2000" i="0" u="none" strike="noStrike" cap="none" dirty="0">
                <a:solidFill>
                  <a:schemeClr val="dk1"/>
                </a:solidFill>
                <a:latin typeface="STKaiti"/>
                <a:ea typeface="STKaiti"/>
                <a:cs typeface="STKaiti"/>
                <a:sym typeface="STKaiti"/>
              </a:rPr>
              <a:t>在日本东京有一家兔兔咖啡馆，近来非常最受欢迎。在这里你可以一边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咖啡，一边喂兔子。</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(3)</a:t>
            </a:r>
            <a:r>
              <a:rPr lang="zh-CN" sz="2000" i="0" u="none" strike="noStrike" cap="none" dirty="0">
                <a:solidFill>
                  <a:schemeClr val="dk1"/>
                </a:solidFill>
                <a:latin typeface="STKaiti"/>
                <a:ea typeface="STKaiti"/>
                <a:cs typeface="STKaiti"/>
                <a:sym typeface="STKaiti"/>
              </a:rPr>
              <a:t>在泰国</a:t>
            </a:r>
            <a:r>
              <a:rPr lang="zh-CN" sz="2000" i="0" u="none" strike="noStrike" cap="none" baseline="30000" dirty="0">
                <a:solidFill>
                  <a:schemeClr val="dk1"/>
                </a:solidFill>
                <a:latin typeface="STKaiti"/>
                <a:ea typeface="STKaiti"/>
                <a:cs typeface="STKaiti"/>
                <a:sym typeface="STKaiti"/>
              </a:rPr>
              <a:t>1</a:t>
            </a:r>
            <a:r>
              <a:rPr lang="zh-CN" sz="2000" i="0" u="none" strike="noStrike" cap="none" dirty="0">
                <a:solidFill>
                  <a:schemeClr val="dk1"/>
                </a:solidFill>
                <a:latin typeface="STKaiti"/>
                <a:ea typeface="STKaiti"/>
                <a:cs typeface="STKaiti"/>
                <a:sym typeface="STKaiti"/>
              </a:rPr>
              <a:t>曼谷</a:t>
            </a:r>
            <a:r>
              <a:rPr lang="zh-CN" sz="2000" i="0" u="none" strike="noStrike" cap="none" baseline="30000" dirty="0">
                <a:solidFill>
                  <a:schemeClr val="dk1"/>
                </a:solidFill>
                <a:latin typeface="STKaiti"/>
                <a:ea typeface="STKaiti"/>
                <a:cs typeface="STKaiti"/>
                <a:sym typeface="STKaiti"/>
              </a:rPr>
              <a:t>2</a:t>
            </a:r>
            <a:r>
              <a:rPr lang="zh-CN" sz="2000" i="0" u="none" strike="noStrike" cap="none" dirty="0">
                <a:solidFill>
                  <a:schemeClr val="dk1"/>
                </a:solidFill>
                <a:latin typeface="STKaiti"/>
                <a:ea typeface="STKaiti"/>
                <a:cs typeface="STKaiti"/>
                <a:sym typeface="STKaiti"/>
              </a:rPr>
              <a:t>有一家叫Caturday Cat Cafe的猫咪咖啡馆，在这里你可以一边喝咖啡，一边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和猫咪玩。</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(4)</a:t>
            </a:r>
            <a:r>
              <a:rPr lang="zh-CN" sz="2000" i="0" u="none" strike="noStrike" cap="none" dirty="0">
                <a:solidFill>
                  <a:schemeClr val="dk1"/>
                </a:solidFill>
                <a:latin typeface="STKaiti"/>
                <a:ea typeface="STKaiti"/>
                <a:cs typeface="STKaiti"/>
                <a:sym typeface="STKaiti"/>
              </a:rPr>
              <a:t>在韩国首尔</a:t>
            </a:r>
            <a:r>
              <a:rPr lang="zh-CN" sz="2000" i="0" u="none" strike="noStrike" cap="none" baseline="30000" dirty="0">
                <a:solidFill>
                  <a:schemeClr val="dk1"/>
                </a:solidFill>
                <a:latin typeface="STKaiti"/>
                <a:ea typeface="STKaiti"/>
                <a:cs typeface="STKaiti"/>
                <a:sym typeface="STKaiti"/>
              </a:rPr>
              <a:t>3</a:t>
            </a:r>
            <a:r>
              <a:rPr lang="zh-CN" sz="2000" i="0" u="none" strike="noStrike" cap="none" dirty="0">
                <a:solidFill>
                  <a:schemeClr val="dk1"/>
                </a:solidFill>
                <a:latin typeface="STKaiti"/>
                <a:ea typeface="STKaiti"/>
                <a:cs typeface="STKaiti"/>
                <a:sym typeface="STKaiti"/>
              </a:rPr>
              <a:t>有一家绵羊咖啡馆。在这家咖啡馆你可以一边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咖啡，一边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和绵羊玩儿。如果你属羊，还可以</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九折的优惠。</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(5)</a:t>
            </a:r>
            <a:r>
              <a:rPr lang="zh-CN" sz="2000" i="0" u="none" strike="noStrike" cap="none" dirty="0">
                <a:solidFill>
                  <a:schemeClr val="dk1"/>
                </a:solidFill>
                <a:latin typeface="STKaiti"/>
                <a:ea typeface="STKaiti"/>
                <a:cs typeface="STKaiti"/>
                <a:sym typeface="STKaiti"/>
              </a:rPr>
              <a:t>在美国洛杉矶的狗狗咖啡馆，你可以一边喝咖啡，一边跟流浪狗玩儿。如果你想更</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的话，你还可以收养它。</a:t>
            </a:r>
            <a:br>
              <a:rPr lang="en-US" altLang="zh-CN" sz="2000" i="0" u="none" strike="noStrike" cap="none" dirty="0">
                <a:solidFill>
                  <a:schemeClr val="dk1"/>
                </a:solidFill>
                <a:latin typeface="STKaiti"/>
                <a:ea typeface="STKaiti"/>
                <a:cs typeface="STKaiti"/>
                <a:sym typeface="STKaiti"/>
              </a:rPr>
            </a:br>
            <a:endParaRPr lang="en-US" altLang="zh-CN" sz="2000" dirty="0">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(6)</a:t>
            </a:r>
            <a:r>
              <a:rPr lang="zh-CN" sz="2000" i="0" u="none" strike="noStrike" cap="none" dirty="0">
                <a:solidFill>
                  <a:schemeClr val="dk1"/>
                </a:solidFill>
                <a:latin typeface="STKaiti"/>
                <a:ea typeface="STKaiti"/>
                <a:cs typeface="STKaiti"/>
                <a:sym typeface="STKaiti"/>
              </a:rPr>
              <a:t>越来越多的人喜欢去宠物咖啡馆坐坐，好好地</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一下和宠物在一起的快乐时间。</a:t>
            </a:r>
            <a:br>
              <a:rPr lang="zh-CN" sz="2400" i="0" u="none" strike="noStrike" cap="none" dirty="0">
                <a:solidFill>
                  <a:schemeClr val="dk1"/>
                </a:solidFill>
                <a:latin typeface="STKaiti"/>
                <a:ea typeface="STKaiti"/>
                <a:cs typeface="STKaiti"/>
                <a:sym typeface="STKaiti"/>
              </a:rPr>
            </a:br>
            <a:endParaRPr sz="2400" i="0" u="none" strike="noStrike" cap="none" dirty="0">
              <a:solidFill>
                <a:schemeClr val="dk1"/>
              </a:solidFill>
              <a:latin typeface="STKaiti"/>
              <a:ea typeface="STKaiti"/>
              <a:cs typeface="STKaiti"/>
              <a:sym typeface="STKait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838200" y="74614"/>
            <a:ext cx="10515600" cy="103981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Calibri"/>
              <a:buNone/>
            </a:pPr>
            <a:br>
              <a:rPr lang="zh-CN" sz="3959" b="1" i="0" u="none" strike="noStrike" cap="none" dirty="0">
                <a:solidFill>
                  <a:schemeClr val="dk1"/>
                </a:solidFill>
                <a:latin typeface="Calibri"/>
                <a:ea typeface="Calibri"/>
                <a:cs typeface="Calibri"/>
                <a:sym typeface="Calibri"/>
              </a:rPr>
            </a:br>
            <a:br>
              <a:rPr lang="zh-CN" sz="3959" b="1" i="0" u="none" strike="noStrike" cap="none" dirty="0">
                <a:solidFill>
                  <a:schemeClr val="dk1"/>
                </a:solidFill>
                <a:latin typeface="Calibri"/>
                <a:ea typeface="Calibri"/>
                <a:cs typeface="Calibri"/>
                <a:sym typeface="Calibri"/>
              </a:rPr>
            </a:br>
            <a:r>
              <a:rPr lang="en-US" altLang="zh-CN" sz="3959" b="1" i="0" u="none" strike="noStrike" cap="none" dirty="0">
                <a:solidFill>
                  <a:schemeClr val="dk1"/>
                </a:solidFill>
                <a:latin typeface="Calibri"/>
                <a:ea typeface="Calibri"/>
                <a:cs typeface="Calibri"/>
                <a:sym typeface="Calibri"/>
              </a:rPr>
              <a:t>Activity 3     </a:t>
            </a:r>
            <a:r>
              <a:rPr lang="zh-CN" sz="3959" b="1" i="0" u="none" strike="noStrike" cap="none" dirty="0">
                <a:solidFill>
                  <a:schemeClr val="dk1"/>
                </a:solidFill>
                <a:latin typeface="STKaiti"/>
                <a:ea typeface="STKaiti"/>
                <a:cs typeface="STKaiti"/>
                <a:sym typeface="STKaiti"/>
              </a:rPr>
              <a:t>宠物咖啡馆</a:t>
            </a:r>
            <a:br>
              <a:rPr lang="zh-CN" sz="3959" i="0" u="none" strike="noStrike" cap="none" dirty="0">
                <a:solidFill>
                  <a:schemeClr val="dk1"/>
                </a:solidFill>
                <a:latin typeface="STKaiti"/>
                <a:ea typeface="STKaiti"/>
                <a:cs typeface="STKaiti"/>
                <a:sym typeface="STKaiti"/>
              </a:rPr>
            </a:br>
            <a:br>
              <a:rPr lang="zh-CN" sz="3959" b="0" i="0" u="none" strike="noStrike" cap="none" dirty="0">
                <a:solidFill>
                  <a:schemeClr val="dk1"/>
                </a:solidFill>
                <a:latin typeface="Calibri"/>
                <a:ea typeface="Calibri"/>
                <a:cs typeface="Calibri"/>
                <a:sym typeface="Calibri"/>
              </a:rPr>
            </a:br>
            <a:endParaRPr sz="3959" b="0" i="0" u="none" strike="noStrike" cap="none" dirty="0">
              <a:solidFill>
                <a:schemeClr val="dk1"/>
              </a:solidFill>
              <a:latin typeface="Calibri"/>
              <a:ea typeface="Calibri"/>
              <a:cs typeface="Calibri"/>
              <a:sym typeface="Calibri"/>
            </a:endParaRPr>
          </a:p>
        </p:txBody>
      </p:sp>
      <p:sp>
        <p:nvSpPr>
          <p:cNvPr id="177" name="Google Shape;177;p24"/>
          <p:cNvSpPr txBox="1">
            <a:spLocks noGrp="1"/>
          </p:cNvSpPr>
          <p:nvPr>
            <p:ph type="body" idx="1"/>
          </p:nvPr>
        </p:nvSpPr>
        <p:spPr>
          <a:xfrm>
            <a:off x="1219200" y="1138250"/>
            <a:ext cx="10163700" cy="5619300"/>
          </a:xfrm>
          <a:prstGeom prst="rect">
            <a:avLst/>
          </a:prstGeom>
          <a:noFill/>
          <a:ln>
            <a:noFill/>
          </a:ln>
        </p:spPr>
        <p:txBody>
          <a:bodyPr spcFirstLastPara="1" wrap="square" lIns="91425" tIns="45700" rIns="91425" bIns="45700" anchor="t" anchorCtr="0">
            <a:noAutofit/>
          </a:bodyPr>
          <a:lstStyle/>
          <a:p>
            <a:pPr marL="15875" marR="0" lvl="0" indent="446088" algn="l" rtl="0">
              <a:lnSpc>
                <a:spcPct val="115000"/>
              </a:lnSpc>
              <a:spcBef>
                <a:spcPts val="0"/>
              </a:spcBef>
              <a:spcAft>
                <a:spcPts val="0"/>
              </a:spcAft>
              <a:buClr>
                <a:schemeClr val="dk1"/>
              </a:buClr>
              <a:buSzPts val="700"/>
              <a:buNone/>
            </a:pPr>
            <a:r>
              <a:rPr lang="en-US" altLang="zh-CN" sz="2000" i="0" u="none" strike="noStrike" cap="none" dirty="0">
                <a:solidFill>
                  <a:schemeClr val="dk1"/>
                </a:solidFill>
                <a:latin typeface="STKaiti"/>
                <a:ea typeface="STKaiti"/>
                <a:cs typeface="STKaiti"/>
                <a:sym typeface="STKaiti"/>
              </a:rPr>
              <a:t>(1)</a:t>
            </a:r>
            <a:r>
              <a:rPr lang="zh-CN" sz="2000" i="0" u="none" strike="noStrike" cap="none" dirty="0">
                <a:solidFill>
                  <a:schemeClr val="dk1"/>
                </a:solidFill>
                <a:latin typeface="STKaiti"/>
                <a:ea typeface="STKaiti"/>
                <a:cs typeface="STKaiti"/>
                <a:sym typeface="STKaiti"/>
              </a:rPr>
              <a:t>现在，世界各地有特色的宠物咖啡馆越来越多。</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None/>
            </a:pPr>
            <a:r>
              <a:rPr lang="en-US" altLang="zh-CN" sz="2000" i="0" u="none" strike="noStrike" cap="none" dirty="0">
                <a:solidFill>
                  <a:schemeClr val="dk1"/>
                </a:solidFill>
                <a:latin typeface="STKaiti"/>
                <a:ea typeface="STKaiti"/>
                <a:cs typeface="STKaiti"/>
                <a:sym typeface="STKaiti"/>
              </a:rPr>
              <a:t>(2)</a:t>
            </a:r>
            <a:r>
              <a:rPr lang="zh-CN" sz="2000" i="0" u="none" strike="noStrike" cap="none" dirty="0">
                <a:solidFill>
                  <a:schemeClr val="dk1"/>
                </a:solidFill>
                <a:latin typeface="STKaiti"/>
                <a:ea typeface="STKaiti"/>
                <a:cs typeface="STKaiti"/>
                <a:sym typeface="STKaiti"/>
              </a:rPr>
              <a:t>在日本东京有一家兔兔咖啡馆，近来非常最受欢迎。在这里你可以一边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rgbClr val="7030A0"/>
                </a:solidFill>
                <a:latin typeface="STKaiti"/>
                <a:ea typeface="STKaiti"/>
                <a:cs typeface="STKaiti"/>
                <a:sym typeface="STKaiti"/>
              </a:rPr>
              <a:t>咖啡</a:t>
            </a:r>
            <a:r>
              <a:rPr lang="zh-CN" sz="2000" i="0" u="none" strike="noStrike" cap="none" dirty="0">
                <a:solidFill>
                  <a:schemeClr val="dk1"/>
                </a:solidFill>
                <a:latin typeface="STKaiti"/>
                <a:ea typeface="STKaiti"/>
                <a:cs typeface="STKaiti"/>
                <a:sym typeface="STKaiti"/>
              </a:rPr>
              <a:t>，一边喂兔子。</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(3)</a:t>
            </a:r>
            <a:r>
              <a:rPr lang="zh-CN" sz="2000" i="0" u="none" strike="noStrike" cap="none" dirty="0">
                <a:solidFill>
                  <a:schemeClr val="dk1"/>
                </a:solidFill>
                <a:latin typeface="STKaiti"/>
                <a:ea typeface="STKaiti"/>
                <a:cs typeface="STKaiti"/>
                <a:sym typeface="STKaiti"/>
              </a:rPr>
              <a:t>在泰国</a:t>
            </a:r>
            <a:r>
              <a:rPr lang="zh-CN" sz="2000" i="0" u="none" strike="noStrike" cap="none" baseline="30000" dirty="0">
                <a:solidFill>
                  <a:schemeClr val="dk1"/>
                </a:solidFill>
                <a:latin typeface="STKaiti"/>
                <a:ea typeface="STKaiti"/>
                <a:cs typeface="STKaiti"/>
                <a:sym typeface="STKaiti"/>
              </a:rPr>
              <a:t>1</a:t>
            </a:r>
            <a:r>
              <a:rPr lang="zh-CN" sz="2000" i="0" u="none" strike="noStrike" cap="none" dirty="0">
                <a:solidFill>
                  <a:schemeClr val="dk1"/>
                </a:solidFill>
                <a:latin typeface="STKaiti"/>
                <a:ea typeface="STKaiti"/>
                <a:cs typeface="STKaiti"/>
                <a:sym typeface="STKaiti"/>
              </a:rPr>
              <a:t>曼谷</a:t>
            </a:r>
            <a:r>
              <a:rPr lang="zh-CN" sz="2000" i="0" u="none" strike="noStrike" cap="none" baseline="30000" dirty="0">
                <a:solidFill>
                  <a:schemeClr val="dk1"/>
                </a:solidFill>
                <a:latin typeface="STKaiti"/>
                <a:ea typeface="STKaiti"/>
                <a:cs typeface="STKaiti"/>
                <a:sym typeface="STKaiti"/>
              </a:rPr>
              <a:t>2</a:t>
            </a:r>
            <a:r>
              <a:rPr lang="zh-CN" sz="2000" i="0" u="none" strike="noStrike" cap="none" dirty="0">
                <a:solidFill>
                  <a:schemeClr val="dk1"/>
                </a:solidFill>
                <a:latin typeface="STKaiti"/>
                <a:ea typeface="STKaiti"/>
                <a:cs typeface="STKaiti"/>
                <a:sym typeface="STKaiti"/>
              </a:rPr>
              <a:t>有一家叫Caturday Cat Cafe的猫咪咖啡馆，在这里你可以一边喝咖啡，一边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rgbClr val="7030A0"/>
                </a:solidFill>
                <a:latin typeface="STKaiti"/>
                <a:ea typeface="STKaiti"/>
                <a:cs typeface="STKaiti"/>
                <a:sym typeface="STKaiti"/>
              </a:rPr>
              <a:t>和猫咪玩</a:t>
            </a:r>
            <a:r>
              <a:rPr lang="zh-CN" sz="2000" i="0" u="none" strike="noStrike" cap="none" dirty="0">
                <a:solidFill>
                  <a:schemeClr val="dk1"/>
                </a:solidFill>
                <a:latin typeface="STKaiti"/>
                <a:ea typeface="STKaiti"/>
                <a:cs typeface="STKaiti"/>
                <a:sym typeface="STKaiti"/>
              </a:rPr>
              <a:t>。</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(4)</a:t>
            </a:r>
            <a:r>
              <a:rPr lang="zh-CN" sz="2000" i="0" u="none" strike="noStrike" cap="none" dirty="0">
                <a:solidFill>
                  <a:schemeClr val="dk1"/>
                </a:solidFill>
                <a:latin typeface="STKaiti"/>
                <a:ea typeface="STKaiti"/>
                <a:cs typeface="STKaiti"/>
                <a:sym typeface="STKaiti"/>
              </a:rPr>
              <a:t>在韩国首尔</a:t>
            </a:r>
            <a:r>
              <a:rPr lang="zh-CN" sz="2000" i="0" u="none" strike="noStrike" cap="none" baseline="30000" dirty="0">
                <a:solidFill>
                  <a:schemeClr val="dk1"/>
                </a:solidFill>
                <a:latin typeface="STKaiti"/>
                <a:ea typeface="STKaiti"/>
                <a:cs typeface="STKaiti"/>
                <a:sym typeface="STKaiti"/>
              </a:rPr>
              <a:t>3</a:t>
            </a:r>
            <a:r>
              <a:rPr lang="zh-CN" sz="2000" i="0" u="none" strike="noStrike" cap="none" dirty="0">
                <a:solidFill>
                  <a:schemeClr val="dk1"/>
                </a:solidFill>
                <a:latin typeface="STKaiti"/>
                <a:ea typeface="STKaiti"/>
                <a:cs typeface="STKaiti"/>
                <a:sym typeface="STKaiti"/>
              </a:rPr>
              <a:t>有一家绵羊咖啡馆。在这家咖啡馆你可以一边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咖啡，一边</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和绵羊玩儿。如果你属羊，还可以</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九折的优惠。</a:t>
            </a:r>
            <a:br>
              <a:rPr lang="en-US" altLang="zh-CN" sz="2000" i="0" u="none" strike="noStrike" cap="none" dirty="0">
                <a:solidFill>
                  <a:schemeClr val="dk1"/>
                </a:solidFill>
                <a:latin typeface="STKaiti"/>
                <a:ea typeface="STKaiti"/>
                <a:cs typeface="STKaiti"/>
                <a:sym typeface="STKaiti"/>
              </a:rPr>
            </a:br>
            <a:endParaRPr lang="en-US" altLang="zh-CN" sz="2000" i="0" u="none" strike="noStrike" cap="none" dirty="0">
              <a:solidFill>
                <a:schemeClr val="dk1"/>
              </a:solidFill>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(5)</a:t>
            </a:r>
            <a:r>
              <a:rPr lang="zh-CN" sz="2000" i="0" u="none" strike="noStrike" cap="none" dirty="0">
                <a:solidFill>
                  <a:schemeClr val="dk1"/>
                </a:solidFill>
                <a:latin typeface="STKaiti"/>
                <a:ea typeface="STKaiti"/>
                <a:cs typeface="STKaiti"/>
                <a:sym typeface="STKaiti"/>
              </a:rPr>
              <a:t>在美国洛杉矶的狗狗咖啡馆，你可以一边喝咖啡，一边跟流浪狗玩儿。如果你想更</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的话，你还可以收养它。</a:t>
            </a:r>
            <a:br>
              <a:rPr lang="en-US" altLang="zh-CN" sz="2000" i="0" u="none" strike="noStrike" cap="none" dirty="0">
                <a:solidFill>
                  <a:schemeClr val="dk1"/>
                </a:solidFill>
                <a:latin typeface="STKaiti"/>
                <a:ea typeface="STKaiti"/>
                <a:cs typeface="STKaiti"/>
                <a:sym typeface="STKaiti"/>
              </a:rPr>
            </a:br>
            <a:endParaRPr lang="en-US" altLang="zh-CN" sz="2000" dirty="0">
              <a:latin typeface="STKaiti"/>
              <a:ea typeface="STKaiti"/>
              <a:cs typeface="STKaiti"/>
              <a:sym typeface="STKaiti"/>
            </a:endParaRPr>
          </a:p>
          <a:p>
            <a:pPr marL="15875" marR="0" lvl="0" indent="446088" algn="l" rtl="0">
              <a:lnSpc>
                <a:spcPct val="115000"/>
              </a:lnSpc>
              <a:spcBef>
                <a:spcPts val="0"/>
              </a:spcBef>
              <a:spcAft>
                <a:spcPts val="0"/>
              </a:spcAft>
              <a:buClr>
                <a:schemeClr val="dk1"/>
              </a:buClr>
              <a:buSzPts val="700"/>
              <a:buFont typeface="Arial"/>
              <a:buNone/>
            </a:pPr>
            <a:r>
              <a:rPr lang="en-US" altLang="zh-CN" sz="2000" i="0" u="none" strike="noStrike" cap="none" dirty="0">
                <a:solidFill>
                  <a:schemeClr val="dk1"/>
                </a:solidFill>
                <a:latin typeface="STKaiti"/>
                <a:ea typeface="STKaiti"/>
                <a:cs typeface="STKaiti"/>
                <a:sym typeface="STKaiti"/>
              </a:rPr>
              <a:t>(6)</a:t>
            </a:r>
            <a:r>
              <a:rPr lang="zh-CN" sz="2000" i="0" u="none" strike="noStrike" cap="none" dirty="0">
                <a:solidFill>
                  <a:schemeClr val="dk1"/>
                </a:solidFill>
                <a:latin typeface="STKaiti"/>
                <a:ea typeface="STKaiti"/>
                <a:cs typeface="STKaiti"/>
                <a:sym typeface="STKaiti"/>
              </a:rPr>
              <a:t>越来越多的人喜欢去宠物咖啡馆坐坐，好好地</a:t>
            </a:r>
            <a:r>
              <a:rPr lang="zh-CN" sz="2000" i="0" u="none" strike="noStrike" cap="none" dirty="0">
                <a:solidFill>
                  <a:srgbClr val="FF0000"/>
                </a:solidFill>
                <a:latin typeface="STKaiti"/>
                <a:ea typeface="STKaiti"/>
                <a:cs typeface="STKaiti"/>
                <a:sym typeface="STKaiti"/>
              </a:rPr>
              <a:t>享受</a:t>
            </a:r>
            <a:r>
              <a:rPr lang="zh-CN" sz="2000" i="0" u="none" strike="noStrike" cap="none" dirty="0">
                <a:solidFill>
                  <a:schemeClr val="dk1"/>
                </a:solidFill>
                <a:latin typeface="STKaiti"/>
                <a:ea typeface="STKaiti"/>
                <a:cs typeface="STKaiti"/>
                <a:sym typeface="STKaiti"/>
              </a:rPr>
              <a:t>一下和宠物在一起的快乐时间。</a:t>
            </a:r>
            <a:br>
              <a:rPr lang="zh-CN" sz="2400" i="0" u="none" strike="noStrike" cap="none" dirty="0">
                <a:solidFill>
                  <a:schemeClr val="dk1"/>
                </a:solidFill>
                <a:latin typeface="STKaiti"/>
                <a:ea typeface="STKaiti"/>
                <a:cs typeface="STKaiti"/>
                <a:sym typeface="STKaiti"/>
              </a:rPr>
            </a:br>
            <a:endParaRPr sz="2400" i="0" u="none" strike="noStrike" cap="none" dirty="0">
              <a:solidFill>
                <a:schemeClr val="dk1"/>
              </a:solidFill>
              <a:latin typeface="STKaiti"/>
              <a:ea typeface="STKaiti"/>
              <a:cs typeface="STKaiti"/>
              <a:sym typeface="STKaiti"/>
            </a:endParaRPr>
          </a:p>
        </p:txBody>
      </p:sp>
    </p:spTree>
    <p:extLst>
      <p:ext uri="{BB962C8B-B14F-4D97-AF65-F5344CB8AC3E}">
        <p14:creationId xmlns:p14="http://schemas.microsoft.com/office/powerpoint/2010/main" val="370135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5"/>
          <p:cNvSpPr/>
          <p:nvPr/>
        </p:nvSpPr>
        <p:spPr>
          <a:xfrm>
            <a:off x="1000125" y="1406638"/>
            <a:ext cx="8943900" cy="516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800" dirty="0">
                <a:solidFill>
                  <a:srgbClr val="000000"/>
                </a:solidFill>
                <a:latin typeface="Arial"/>
                <a:ea typeface="Arial"/>
                <a:cs typeface="Arial"/>
                <a:sym typeface="Arial"/>
              </a:rPr>
              <a:t>   </a:t>
            </a:r>
            <a:r>
              <a:rPr lang="zh-CN" sz="1800" dirty="0">
                <a:solidFill>
                  <a:srgbClr val="000000"/>
                </a:solidFill>
                <a:latin typeface="STKaiti"/>
                <a:ea typeface="STKaiti"/>
                <a:cs typeface="STKaiti"/>
                <a:sym typeface="STKaiti"/>
              </a:rPr>
              <a:t>    </a:t>
            </a:r>
            <a:r>
              <a:rPr lang="zh-CN" sz="3600" dirty="0">
                <a:solidFill>
                  <a:srgbClr val="000000"/>
                </a:solidFill>
                <a:latin typeface="STKaiti"/>
                <a:ea typeface="STKaiti"/>
                <a:cs typeface="STKaiti"/>
                <a:sym typeface="STKaiti"/>
              </a:rPr>
              <a:t>在第二个段落找出：享受_____</a:t>
            </a:r>
            <a:endParaRPr sz="3600" dirty="0">
              <a:solidFill>
                <a:schemeClr val="dk1"/>
              </a:solidFill>
              <a:latin typeface="STKaiti"/>
              <a:ea typeface="STKaiti"/>
              <a:cs typeface="STKaiti"/>
              <a:sym typeface="STKaiti"/>
            </a:endParaRPr>
          </a:p>
          <a:p>
            <a:pPr marL="0" marR="0" lvl="0" indent="0" algn="l" rtl="0">
              <a:spcBef>
                <a:spcPts val="1000"/>
              </a:spcBef>
              <a:spcAft>
                <a:spcPts val="0"/>
              </a:spcAft>
              <a:buNone/>
            </a:pPr>
            <a:r>
              <a:rPr lang="zh-CN" sz="3600" dirty="0">
                <a:solidFill>
                  <a:srgbClr val="000000"/>
                </a:solidFill>
                <a:latin typeface="STKaiti"/>
                <a:ea typeface="STKaiti"/>
                <a:cs typeface="STKaiti"/>
                <a:sym typeface="STKaiti"/>
              </a:rPr>
              <a:t>    在第三个段落找出：享受_____</a:t>
            </a:r>
            <a:endParaRPr sz="3600" dirty="0">
              <a:solidFill>
                <a:schemeClr val="dk1"/>
              </a:solidFill>
              <a:latin typeface="STKaiti"/>
              <a:ea typeface="STKaiti"/>
              <a:cs typeface="STKaiti"/>
              <a:sym typeface="STKaiti"/>
            </a:endParaRPr>
          </a:p>
          <a:p>
            <a:pPr marL="0" marR="0" lvl="0" indent="0" algn="l" rtl="0">
              <a:spcBef>
                <a:spcPts val="1000"/>
              </a:spcBef>
              <a:spcAft>
                <a:spcPts val="0"/>
              </a:spcAft>
              <a:buNone/>
            </a:pPr>
            <a:r>
              <a:rPr lang="zh-CN" sz="3600" dirty="0">
                <a:solidFill>
                  <a:srgbClr val="000000"/>
                </a:solidFill>
                <a:latin typeface="STKaiti"/>
                <a:ea typeface="STKaiti"/>
                <a:cs typeface="STKaiti"/>
                <a:sym typeface="STKaiti"/>
              </a:rPr>
              <a:t>    在第四个段落找出:   享受______</a:t>
            </a:r>
            <a:endParaRPr sz="3600" dirty="0">
              <a:solidFill>
                <a:schemeClr val="dk1"/>
              </a:solidFill>
              <a:latin typeface="STKaiti"/>
              <a:ea typeface="STKaiti"/>
              <a:cs typeface="STKaiti"/>
              <a:sym typeface="STKaiti"/>
            </a:endParaRPr>
          </a:p>
          <a:p>
            <a:pPr marL="0" marR="0" lvl="0" indent="0" algn="l" rtl="0">
              <a:spcBef>
                <a:spcPts val="1000"/>
              </a:spcBef>
              <a:spcAft>
                <a:spcPts val="0"/>
              </a:spcAft>
              <a:buNone/>
            </a:pPr>
            <a:r>
              <a:rPr lang="zh-CN" sz="3600" dirty="0">
                <a:solidFill>
                  <a:srgbClr val="000000"/>
                </a:solidFill>
                <a:latin typeface="STKaiti"/>
                <a:ea typeface="STKaiti"/>
                <a:cs typeface="STKaiti"/>
                <a:sym typeface="STKaiti"/>
              </a:rPr>
              <a:t>   </a:t>
            </a:r>
            <a:r>
              <a:rPr lang="en-US" altLang="zh-CN" sz="3600" dirty="0">
                <a:latin typeface="STKaiti"/>
                <a:ea typeface="STKaiti"/>
                <a:cs typeface="STKaiti"/>
                <a:sym typeface="STKaiti"/>
              </a:rPr>
              <a:t> </a:t>
            </a:r>
            <a:r>
              <a:rPr lang="zh-CN" sz="3600" dirty="0">
                <a:solidFill>
                  <a:srgbClr val="000000"/>
                </a:solidFill>
                <a:latin typeface="STKaiti"/>
                <a:ea typeface="STKaiti"/>
                <a:cs typeface="STKaiti"/>
                <a:sym typeface="STKaiti"/>
              </a:rPr>
              <a:t>在第六个段落找出：享受______</a:t>
            </a:r>
            <a:endParaRPr sz="3600" dirty="0">
              <a:solidFill>
                <a:schemeClr val="dk1"/>
              </a:solidFill>
              <a:latin typeface="STKaiti"/>
              <a:ea typeface="STKaiti"/>
              <a:cs typeface="STKaiti"/>
              <a:sym typeface="STKaiti"/>
            </a:endParaRPr>
          </a:p>
          <a:p>
            <a:pPr marL="0" marR="0" lvl="0" indent="0" algn="l" rtl="0">
              <a:spcBef>
                <a:spcPts val="1000"/>
              </a:spcBef>
              <a:spcAft>
                <a:spcPts val="0"/>
              </a:spcAft>
              <a:buNone/>
            </a:pPr>
            <a:r>
              <a:rPr lang="zh-CN" sz="3600" dirty="0">
                <a:solidFill>
                  <a:srgbClr val="000000"/>
                </a:solidFill>
                <a:latin typeface="STKaiti"/>
                <a:ea typeface="STKaiti"/>
                <a:cs typeface="STKaiti"/>
                <a:sym typeface="STKaiti"/>
              </a:rPr>
              <a:t>    </a:t>
            </a:r>
            <a:endParaRPr sz="3600" dirty="0">
              <a:solidFill>
                <a:srgbClr val="000000"/>
              </a:solidFill>
              <a:latin typeface="STKaiti"/>
              <a:ea typeface="STKaiti"/>
              <a:cs typeface="STKaiti"/>
              <a:sym typeface="STKaiti"/>
            </a:endParaRPr>
          </a:p>
          <a:p>
            <a:pPr marL="0" marR="0" lvl="0" indent="0" algn="l" rtl="0">
              <a:spcBef>
                <a:spcPts val="1000"/>
              </a:spcBef>
              <a:spcAft>
                <a:spcPts val="0"/>
              </a:spcAft>
              <a:buNone/>
            </a:pPr>
            <a:r>
              <a:rPr lang="en-US" altLang="zh-CN" sz="3600" b="1" dirty="0">
                <a:solidFill>
                  <a:srgbClr val="000000"/>
                </a:solidFill>
                <a:latin typeface="STKaiti"/>
                <a:ea typeface="STKaiti"/>
                <a:cs typeface="STKaiti"/>
                <a:sym typeface="STKaiti"/>
              </a:rPr>
              <a:t> </a:t>
            </a:r>
            <a:endParaRPr sz="3600" b="1" dirty="0">
              <a:solidFill>
                <a:schemeClr val="dk1"/>
              </a:solidFill>
              <a:latin typeface="STKaiti"/>
              <a:ea typeface="STKaiti"/>
              <a:cs typeface="STKaiti"/>
              <a:sym typeface="STKaiti"/>
            </a:endParaRPr>
          </a:p>
          <a:p>
            <a:pPr marL="0" marR="0" lvl="0" indent="0" algn="l" rtl="0">
              <a:spcBef>
                <a:spcPts val="0"/>
              </a:spcBef>
              <a:spcAft>
                <a:spcPts val="0"/>
              </a:spcAft>
              <a:buNone/>
            </a:pPr>
            <a:br>
              <a:rPr lang="zh-CN" sz="3600" dirty="0">
                <a:solidFill>
                  <a:schemeClr val="dk1"/>
                </a:solidFill>
                <a:latin typeface="Calibri"/>
                <a:ea typeface="Calibri"/>
                <a:cs typeface="Calibri"/>
                <a:sym typeface="Calibri"/>
              </a:rPr>
            </a:br>
            <a:endParaRPr sz="3600" dirty="0">
              <a:solidFill>
                <a:schemeClr val="dk1"/>
              </a:solidFill>
              <a:latin typeface="Calibri"/>
              <a:ea typeface="Calibri"/>
              <a:cs typeface="Calibri"/>
              <a:sym typeface="Calibri"/>
            </a:endParaRPr>
          </a:p>
        </p:txBody>
      </p:sp>
      <p:sp>
        <p:nvSpPr>
          <p:cNvPr id="187" name="Google Shape;187;p25"/>
          <p:cNvSpPr txBox="1"/>
          <p:nvPr/>
        </p:nvSpPr>
        <p:spPr>
          <a:xfrm>
            <a:off x="1000124" y="478250"/>
            <a:ext cx="7554595"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CN" sz="4000" dirty="0">
                <a:latin typeface="STKaiti"/>
                <a:ea typeface="STKaiti"/>
                <a:cs typeface="STKaiti"/>
                <a:sym typeface="STKaiti"/>
              </a:rPr>
              <a:t>Activity 3          </a:t>
            </a:r>
            <a:r>
              <a:rPr lang="zh-CN" sz="4000" dirty="0">
                <a:solidFill>
                  <a:srgbClr val="000000"/>
                </a:solidFill>
                <a:latin typeface="STKaiti"/>
                <a:ea typeface="STKaiti"/>
                <a:cs typeface="STKaiti"/>
                <a:sym typeface="STKaiti"/>
              </a:rPr>
              <a:t>享受_____</a:t>
            </a:r>
            <a:endParaRPr sz="4000" dirty="0">
              <a:solidFill>
                <a:schemeClr val="dk1"/>
              </a:solidFill>
              <a:latin typeface="STKaiti"/>
              <a:ea typeface="STKaiti"/>
              <a:cs typeface="STKaiti"/>
              <a:sym typeface="STKait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zh-CN" altLang="en-US" sz="4400" b="1" i="0" u="none" strike="noStrike" cap="none" dirty="0">
                <a:solidFill>
                  <a:schemeClr val="dk1"/>
                </a:solidFill>
                <a:latin typeface="STKaiti"/>
                <a:ea typeface="STKaiti"/>
                <a:cs typeface="STKaiti"/>
                <a:sym typeface="STKaiti"/>
              </a:rPr>
              <a:t>“</a:t>
            </a:r>
            <a:r>
              <a:rPr lang="zh-CN" sz="4400" b="1" i="0" u="none" strike="noStrike" cap="none" dirty="0">
                <a:solidFill>
                  <a:schemeClr val="dk1"/>
                </a:solidFill>
                <a:latin typeface="STKaiti"/>
                <a:ea typeface="STKaiti"/>
                <a:cs typeface="STKaiti"/>
                <a:sym typeface="STKaiti"/>
              </a:rPr>
              <a:t>享受</a:t>
            </a:r>
            <a:r>
              <a:rPr lang="zh-CN" altLang="en-US" sz="4400" b="1" i="0" u="none" strike="noStrike" cap="none" dirty="0">
                <a:solidFill>
                  <a:schemeClr val="dk1"/>
                </a:solidFill>
                <a:latin typeface="STKaiti"/>
                <a:ea typeface="STKaiti"/>
                <a:cs typeface="STKaiti"/>
                <a:sym typeface="STKaiti"/>
              </a:rPr>
              <a:t>”</a:t>
            </a:r>
            <a:r>
              <a:rPr lang="zh-TW" altLang="en-US" sz="4400" b="1" i="0" u="none" strike="noStrike" cap="none" dirty="0">
                <a:solidFill>
                  <a:schemeClr val="dk1"/>
                </a:solidFill>
                <a:latin typeface="STKaiti"/>
                <a:ea typeface="STKaiti"/>
                <a:cs typeface="STKaiti"/>
                <a:sym typeface="STKaiti"/>
              </a:rPr>
              <a:t>是什么意思</a:t>
            </a:r>
            <a:r>
              <a:rPr lang="zh-CN" altLang="en-US" sz="4400" b="1" i="0" u="none" strike="noStrike" cap="none" dirty="0">
                <a:solidFill>
                  <a:schemeClr val="dk1"/>
                </a:solidFill>
                <a:latin typeface="STKaiti"/>
                <a:ea typeface="STKaiti"/>
                <a:cs typeface="STKaiti"/>
                <a:sym typeface="STKaiti"/>
              </a:rPr>
              <a:t>？</a:t>
            </a:r>
            <a:r>
              <a:rPr lang="zh-CN" sz="4400" b="1" i="0" u="none" strike="noStrike" cap="none" dirty="0">
                <a:solidFill>
                  <a:schemeClr val="dk1"/>
                </a:solidFill>
                <a:latin typeface="STKaiti"/>
                <a:ea typeface="STKaiti"/>
                <a:cs typeface="STKaiti"/>
                <a:sym typeface="STKaiti"/>
              </a:rPr>
              <a:t>mean?</a:t>
            </a:r>
            <a:endParaRPr sz="4400" b="1" i="0" u="none" strike="noStrike" cap="none" dirty="0">
              <a:solidFill>
                <a:schemeClr val="dk1"/>
              </a:solidFill>
              <a:latin typeface="STKaiti"/>
              <a:ea typeface="STKaiti"/>
              <a:cs typeface="STKaiti"/>
              <a:sym typeface="STKaiti"/>
            </a:endParaRPr>
          </a:p>
        </p:txBody>
      </p:sp>
      <p:sp>
        <p:nvSpPr>
          <p:cNvPr id="203" name="Google Shape;20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zh-CN" sz="2800" b="0" i="0" u="none" strike="noStrike" cap="none" dirty="0">
                <a:solidFill>
                  <a:schemeClr val="dk1"/>
                </a:solidFill>
                <a:latin typeface="Calibri"/>
                <a:ea typeface="Calibri"/>
                <a:cs typeface="Calibri"/>
                <a:sym typeface="Calibri"/>
              </a:rPr>
              <a:t>A. </a:t>
            </a:r>
            <a:r>
              <a:rPr lang="en-US" altLang="zh-CN" sz="2800" b="0" i="0" u="none" strike="noStrike" cap="none" dirty="0">
                <a:solidFill>
                  <a:schemeClr val="dk1"/>
                </a:solidFill>
                <a:latin typeface="Calibri"/>
                <a:ea typeface="Calibri"/>
                <a:cs typeface="Calibri"/>
                <a:sym typeface="Calibri"/>
              </a:rPr>
              <a:t>To drink</a:t>
            </a: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zh-CN" sz="2800" b="0" i="0" u="none" strike="noStrike" cap="none" dirty="0">
                <a:solidFill>
                  <a:schemeClr val="dk1"/>
                </a:solidFill>
                <a:latin typeface="Calibri"/>
                <a:ea typeface="Calibri"/>
                <a:cs typeface="Calibri"/>
                <a:sym typeface="Calibri"/>
              </a:rPr>
              <a:t>B. </a:t>
            </a:r>
            <a:r>
              <a:rPr lang="en-US" altLang="zh-CN" sz="2800" b="0" i="0" u="none" strike="noStrike" cap="none" dirty="0">
                <a:solidFill>
                  <a:schemeClr val="dk1"/>
                </a:solidFill>
                <a:latin typeface="Calibri"/>
                <a:ea typeface="Calibri"/>
                <a:cs typeface="Calibri"/>
                <a:sym typeface="Calibri"/>
              </a:rPr>
              <a:t>To </a:t>
            </a:r>
            <a:r>
              <a:rPr lang="en-US" altLang="zh-CN" dirty="0"/>
              <a:t>b</a:t>
            </a:r>
            <a:r>
              <a:rPr lang="zh-CN" sz="2800" b="0" i="0" u="none" strike="noStrike" cap="none" dirty="0">
                <a:solidFill>
                  <a:schemeClr val="dk1"/>
                </a:solidFill>
                <a:latin typeface="Calibri"/>
                <a:ea typeface="Calibri"/>
                <a:cs typeface="Calibri"/>
                <a:sym typeface="Calibri"/>
              </a:rPr>
              <a:t>uy</a:t>
            </a:r>
            <a:endParaRPr dirty="0"/>
          </a:p>
          <a:p>
            <a:pPr marL="0" marR="0" lvl="0" indent="0" algn="l" rtl="0">
              <a:lnSpc>
                <a:spcPct val="90000"/>
              </a:lnSpc>
              <a:spcBef>
                <a:spcPts val="1000"/>
              </a:spcBef>
              <a:spcAft>
                <a:spcPts val="0"/>
              </a:spcAft>
              <a:buClr>
                <a:schemeClr val="dk1"/>
              </a:buClr>
              <a:buSzPts val="2800"/>
              <a:buFont typeface="Arial"/>
              <a:buNone/>
            </a:pPr>
            <a:r>
              <a:rPr lang="zh-CN" sz="2800" b="0" i="0" u="none" strike="noStrike" cap="none" dirty="0">
                <a:solidFill>
                  <a:schemeClr val="dk1"/>
                </a:solidFill>
                <a:latin typeface="Calibri"/>
                <a:ea typeface="Calibri"/>
                <a:cs typeface="Calibri"/>
                <a:sym typeface="Calibri"/>
              </a:rPr>
              <a:t>C. </a:t>
            </a:r>
            <a:r>
              <a:rPr lang="en-US" altLang="zh-CN" dirty="0"/>
              <a:t>To e</a:t>
            </a:r>
            <a:r>
              <a:rPr lang="zh-CN" sz="2800" b="0" i="0" u="none" strike="noStrike" cap="none" dirty="0">
                <a:solidFill>
                  <a:schemeClr val="dk1"/>
                </a:solidFill>
                <a:latin typeface="Calibri"/>
                <a:ea typeface="Calibri"/>
                <a:cs typeface="Calibri"/>
                <a:sym typeface="Calibri"/>
              </a:rPr>
              <a:t>njoy  </a:t>
            </a:r>
            <a:endParaRPr dirty="0"/>
          </a:p>
          <a:p>
            <a:pPr marL="0" marR="0" lvl="0" indent="0" algn="l" rtl="0">
              <a:lnSpc>
                <a:spcPct val="90000"/>
              </a:lnSpc>
              <a:spcBef>
                <a:spcPts val="1000"/>
              </a:spcBef>
              <a:spcAft>
                <a:spcPts val="0"/>
              </a:spcAft>
              <a:buClr>
                <a:schemeClr val="dk1"/>
              </a:buClr>
              <a:buSzPts val="2800"/>
              <a:buFont typeface="Arial"/>
              <a:buNone/>
            </a:pPr>
            <a:r>
              <a:rPr lang="zh-CN" sz="2800" b="0" i="0" u="none" strike="noStrike" cap="none" dirty="0">
                <a:solidFill>
                  <a:schemeClr val="dk1"/>
                </a:solidFill>
                <a:latin typeface="Calibri"/>
                <a:ea typeface="Calibri"/>
                <a:cs typeface="Calibri"/>
                <a:sym typeface="Calibri"/>
              </a:rPr>
              <a:t>D. </a:t>
            </a:r>
            <a:r>
              <a:rPr lang="en-US" altLang="zh-CN" sz="2800" b="0" i="0" u="none" strike="noStrike" cap="none" dirty="0">
                <a:solidFill>
                  <a:schemeClr val="dk1"/>
                </a:solidFill>
                <a:latin typeface="Calibri"/>
                <a:ea typeface="Calibri"/>
                <a:cs typeface="Calibri"/>
                <a:sym typeface="Calibri"/>
              </a:rPr>
              <a:t>To learn</a:t>
            </a:r>
            <a:endParaRPr dirty="0"/>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655320" y="365125"/>
            <a:ext cx="5120114" cy="169279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zh-CN" sz="4400" b="1" i="0" u="none" strike="noStrike" cap="none" dirty="0">
                <a:solidFill>
                  <a:schemeClr val="dk1"/>
                </a:solidFill>
                <a:latin typeface="STKaiti"/>
                <a:ea typeface="STKaiti"/>
                <a:cs typeface="STKaiti"/>
                <a:sym typeface="STKaiti"/>
              </a:rPr>
              <a:t>他在享受。。。</a:t>
            </a:r>
            <a:endParaRPr dirty="0">
              <a:latin typeface="STKaiti"/>
              <a:ea typeface="STKaiti"/>
              <a:cs typeface="STKaiti"/>
              <a:sym typeface="STKaiti"/>
            </a:endParaRPr>
          </a:p>
        </p:txBody>
      </p:sp>
      <p:cxnSp>
        <p:nvCxnSpPr>
          <p:cNvPr id="209" name="Google Shape;209;p28"/>
          <p:cNvCxnSpPr/>
          <p:nvPr/>
        </p:nvCxnSpPr>
        <p:spPr>
          <a:xfrm>
            <a:off x="655320" y="2316480"/>
            <a:ext cx="4572000" cy="0"/>
          </a:xfrm>
          <a:prstGeom prst="straightConnector1">
            <a:avLst/>
          </a:prstGeom>
          <a:noFill/>
          <a:ln w="19050" cap="sq" cmpd="sng">
            <a:solidFill>
              <a:schemeClr val="dk1"/>
            </a:solidFill>
            <a:prstDash val="solid"/>
            <a:miter lim="800000"/>
            <a:headEnd type="none" w="sm" len="sm"/>
            <a:tailEnd type="none" w="sm" len="sm"/>
          </a:ln>
        </p:spPr>
      </p:cxnSp>
      <p:pic>
        <p:nvPicPr>
          <p:cNvPr id="210" name="Google Shape;210;p28" descr="A group of people sitting at a table with a cake&#10;&#10;Description generated with high confidence"/>
          <p:cNvPicPr preferRelativeResize="0"/>
          <p:nvPr/>
        </p:nvPicPr>
        <p:blipFill rotWithShape="1">
          <a:blip r:embed="rId3">
            <a:alphaModFix/>
          </a:blip>
          <a:srcRect r="-1" b="16897"/>
          <a:stretch/>
        </p:blipFill>
        <p:spPr>
          <a:xfrm>
            <a:off x="5878849" y="10"/>
            <a:ext cx="6313150"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pic>
        <p:nvPicPr>
          <p:cNvPr id="211" name="Google Shape;211;p28" descr="A group of people sitting at a table with a cake&#10;&#10;Description generated with high confidence"/>
          <p:cNvPicPr preferRelativeResize="0">
            <a:picLocks noGrp="1"/>
          </p:cNvPicPr>
          <p:nvPr>
            <p:ph type="body" idx="1"/>
          </p:nvPr>
        </p:nvPicPr>
        <p:blipFill rotWithShape="1">
          <a:blip r:embed="rId3">
            <a:alphaModFix/>
          </a:blip>
          <a:srcRect/>
          <a:stretch/>
        </p:blipFill>
        <p:spPr>
          <a:xfrm>
            <a:off x="2147483600" y="2147483600"/>
            <a:ext cx="6354041" cy="8297141"/>
          </a:xfrm>
          <a:prstGeom prst="rect">
            <a:avLst/>
          </a:prstGeom>
          <a:noFill/>
          <a:ln>
            <a:noFill/>
          </a:ln>
        </p:spPr>
      </p:pic>
      <p:sp>
        <p:nvSpPr>
          <p:cNvPr id="212" name="Google Shape;212;p28"/>
          <p:cNvSpPr txBox="1"/>
          <p:nvPr/>
        </p:nvSpPr>
        <p:spPr>
          <a:xfrm>
            <a:off x="660401" y="2893475"/>
            <a:ext cx="45720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3600" dirty="0">
                <a:solidFill>
                  <a:schemeClr val="dk1"/>
                </a:solidFill>
                <a:latin typeface="STKaiti"/>
                <a:ea typeface="STKaiti"/>
                <a:cs typeface="STKaiti"/>
                <a:sym typeface="STKaiti"/>
              </a:rPr>
              <a:t>他在享受美食。</a:t>
            </a:r>
            <a:endParaRPr sz="3600" dirty="0">
              <a:solidFill>
                <a:schemeClr val="dk1"/>
              </a:solidFill>
              <a:latin typeface="STKaiti"/>
              <a:ea typeface="STKaiti"/>
              <a:cs typeface="STKaiti"/>
              <a:sym typeface="STKaiti"/>
            </a:endParaRPr>
          </a:p>
        </p:txBody>
      </p:sp>
      <p:sp>
        <p:nvSpPr>
          <p:cNvPr id="213" name="Google Shape;213;p28"/>
          <p:cNvSpPr txBox="1"/>
          <p:nvPr/>
        </p:nvSpPr>
        <p:spPr>
          <a:xfrm>
            <a:off x="656167" y="3602567"/>
            <a:ext cx="694266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3600" dirty="0">
                <a:solidFill>
                  <a:schemeClr val="dk1"/>
                </a:solidFill>
                <a:latin typeface="STKaiti"/>
                <a:ea typeface="STKaiti"/>
                <a:cs typeface="STKaiti"/>
                <a:sym typeface="STKaiti"/>
              </a:rPr>
              <a:t>他在</a:t>
            </a:r>
            <a:r>
              <a:rPr lang="zh-CN" altLang="en-US" sz="3600" dirty="0">
                <a:solidFill>
                  <a:schemeClr val="dk1"/>
                </a:solidFill>
                <a:latin typeface="STKaiti"/>
                <a:ea typeface="STKaiti"/>
                <a:cs typeface="STKaiti"/>
                <a:sym typeface="STKaiti"/>
              </a:rPr>
              <a:t>饭</a:t>
            </a:r>
            <a:r>
              <a:rPr lang="zh-CN" sz="3600" dirty="0">
                <a:solidFill>
                  <a:schemeClr val="dk1"/>
                </a:solidFill>
                <a:latin typeface="STKaiti"/>
                <a:ea typeface="STKaiti"/>
                <a:cs typeface="STKaiti"/>
                <a:sym typeface="STKaiti"/>
              </a:rPr>
              <a:t>馆享受美食。</a:t>
            </a:r>
            <a:r>
              <a:rPr lang="zh-CN" sz="1800" dirty="0">
                <a:solidFill>
                  <a:schemeClr val="dk1"/>
                </a:solidFill>
                <a:latin typeface="STKaiti"/>
                <a:ea typeface="STKaiti"/>
                <a:cs typeface="STKaiti"/>
                <a:sym typeface="STKaiti"/>
              </a:rPr>
              <a:t>​</a:t>
            </a:r>
            <a:endParaRPr sz="1800" dirty="0">
              <a:solidFill>
                <a:schemeClr val="dk1"/>
              </a:solidFill>
              <a:latin typeface="STKaiti"/>
              <a:ea typeface="STKaiti"/>
              <a:cs typeface="STKaiti"/>
              <a:sym typeface="STKaiti"/>
            </a:endParaRPr>
          </a:p>
        </p:txBody>
      </p:sp>
      <p:sp>
        <p:nvSpPr>
          <p:cNvPr id="214" name="Google Shape;214;p28"/>
          <p:cNvSpPr/>
          <p:nvPr/>
        </p:nvSpPr>
        <p:spPr>
          <a:xfrm>
            <a:off x="458326" y="6044684"/>
            <a:ext cx="2802370"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u="sng">
                <a:solidFill>
                  <a:schemeClr val="hlink"/>
                </a:solidFill>
                <a:latin typeface="Calibri"/>
                <a:ea typeface="Calibri"/>
                <a:cs typeface="Calibri"/>
                <a:sym typeface="Calibri"/>
                <a:hlinkClick r:id="rId4"/>
              </a:rPr>
              <a:t>https://www.pinterest.com/pin/463870830344590021/</a:t>
            </a:r>
            <a:endParaRPr sz="9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anim calcmode="lin" valueType="num">
                                      <p:cBhvr additive="base">
                                        <p:cTn id="7" dur="500"/>
                                        <p:tgtEl>
                                          <p:spTgt spid="2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3">
                                            <p:txEl>
                                              <p:pRg st="0" end="0"/>
                                            </p:txEl>
                                          </p:spTgt>
                                        </p:tgtEl>
                                        <p:attrNameLst>
                                          <p:attrName>style.visibility</p:attrName>
                                        </p:attrNameLst>
                                      </p:cBhvr>
                                      <p:to>
                                        <p:strVal val="visible"/>
                                      </p:to>
                                    </p:set>
                                    <p:anim calcmode="lin" valueType="num">
                                      <p:cBhvr additive="base">
                                        <p:cTn id="12" dur="500"/>
                                        <p:tgtEl>
                                          <p:spTgt spid="2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7557575" y="495850"/>
            <a:ext cx="4377000" cy="1392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600"/>
              <a:buFont typeface="Arial"/>
              <a:buNone/>
            </a:pPr>
            <a:r>
              <a:rPr lang="zh-CN" sz="3600" b="1" i="0" u="none" strike="noStrike" cap="none" dirty="0">
                <a:solidFill>
                  <a:schemeClr val="dk1"/>
                </a:solidFill>
                <a:latin typeface="STKaiti"/>
                <a:ea typeface="STKaiti"/>
                <a:cs typeface="STKaiti"/>
                <a:sym typeface="STKaiti"/>
              </a:rPr>
              <a:t>他们享受</a:t>
            </a:r>
            <a:r>
              <a:rPr lang="zh-TW" altLang="en-US" sz="3600" b="1" i="0" u="none" strike="noStrike" cap="none" dirty="0">
                <a:solidFill>
                  <a:schemeClr val="dk1"/>
                </a:solidFill>
                <a:latin typeface="STKaiti"/>
                <a:ea typeface="STKaiti"/>
                <a:cs typeface="STKaiti"/>
                <a:sym typeface="STKaiti"/>
              </a:rPr>
              <a:t>什么</a:t>
            </a:r>
            <a:r>
              <a:rPr lang="zh-CN" altLang="en-US" sz="3600" b="1" i="0" u="none" strike="noStrike" cap="none" dirty="0">
                <a:solidFill>
                  <a:schemeClr val="dk1"/>
                </a:solidFill>
                <a:latin typeface="STKaiti"/>
                <a:ea typeface="STKaiti"/>
                <a:cs typeface="STKaiti"/>
                <a:sym typeface="STKaiti"/>
              </a:rPr>
              <a:t>？</a:t>
            </a:r>
            <a:endParaRPr sz="3600" b="1" i="0" u="none" strike="noStrike" cap="none" dirty="0">
              <a:solidFill>
                <a:schemeClr val="dk1"/>
              </a:solidFill>
              <a:latin typeface="STKaiti"/>
              <a:ea typeface="STKaiti"/>
              <a:cs typeface="STKaiti"/>
              <a:sym typeface="STKaiti"/>
            </a:endParaRPr>
          </a:p>
        </p:txBody>
      </p:sp>
      <p:sp>
        <p:nvSpPr>
          <p:cNvPr id="221" name="Google Shape;221;p29"/>
          <p:cNvSpPr/>
          <p:nvPr/>
        </p:nvSpPr>
        <p:spPr>
          <a:xfrm>
            <a:off x="643467" y="643467"/>
            <a:ext cx="6891187" cy="5546414"/>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29" descr="A picture containing person, indoor, floor, sitting&#10;&#10;Description generated with very high confidence"/>
          <p:cNvPicPr preferRelativeResize="0"/>
          <p:nvPr/>
        </p:nvPicPr>
        <p:blipFill rotWithShape="1">
          <a:blip r:embed="rId3">
            <a:alphaModFix/>
          </a:blip>
          <a:srcRect/>
          <a:stretch/>
        </p:blipFill>
        <p:spPr>
          <a:xfrm>
            <a:off x="961812" y="1876505"/>
            <a:ext cx="6254496" cy="3080338"/>
          </a:xfrm>
          <a:prstGeom prst="rect">
            <a:avLst/>
          </a:prstGeom>
          <a:noFill/>
          <a:ln>
            <a:noFill/>
          </a:ln>
        </p:spPr>
      </p:pic>
      <p:pic>
        <p:nvPicPr>
          <p:cNvPr id="223" name="Google Shape;223;p29" descr="A picture containing person, indoor, floor, sitting&#10;&#10;Description generated with very high confidence"/>
          <p:cNvPicPr preferRelativeResize="0">
            <a:picLocks noGrp="1"/>
          </p:cNvPicPr>
          <p:nvPr>
            <p:ph type="body" idx="1"/>
          </p:nvPr>
        </p:nvPicPr>
        <p:blipFill rotWithShape="1">
          <a:blip r:embed="rId3">
            <a:alphaModFix/>
          </a:blip>
          <a:srcRect/>
          <a:stretch/>
        </p:blipFill>
        <p:spPr>
          <a:xfrm>
            <a:off x="2147483600" y="2147483600"/>
            <a:ext cx="16802100" cy="8267700"/>
          </a:xfrm>
          <a:prstGeom prst="rect">
            <a:avLst/>
          </a:prstGeom>
          <a:noFill/>
          <a:ln>
            <a:noFill/>
          </a:ln>
        </p:spPr>
      </p:pic>
      <p:sp>
        <p:nvSpPr>
          <p:cNvPr id="225" name="Google Shape;225;p29"/>
          <p:cNvSpPr txBox="1"/>
          <p:nvPr/>
        </p:nvSpPr>
        <p:spPr>
          <a:xfrm>
            <a:off x="7539150" y="3837700"/>
            <a:ext cx="46530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3600" dirty="0">
                <a:solidFill>
                  <a:schemeClr val="dk1"/>
                </a:solidFill>
                <a:latin typeface="STKaiti"/>
                <a:ea typeface="STKaiti"/>
                <a:cs typeface="STKaiti"/>
                <a:sym typeface="STKaiti"/>
              </a:rPr>
              <a:t>他们享受和朋友一起看球赛。</a:t>
            </a:r>
            <a:endParaRPr sz="3600" dirty="0">
              <a:solidFill>
                <a:schemeClr val="dk1"/>
              </a:solidFill>
              <a:latin typeface="STKaiti"/>
              <a:ea typeface="STKaiti"/>
              <a:cs typeface="STKaiti"/>
              <a:sym typeface="STKaiti"/>
            </a:endParaRPr>
          </a:p>
        </p:txBody>
      </p:sp>
      <p:sp>
        <p:nvSpPr>
          <p:cNvPr id="226" name="Google Shape;226;p29"/>
          <p:cNvSpPr txBox="1"/>
          <p:nvPr/>
        </p:nvSpPr>
        <p:spPr>
          <a:xfrm>
            <a:off x="643467" y="6472238"/>
            <a:ext cx="7539905"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u="sng">
                <a:solidFill>
                  <a:schemeClr val="hlink"/>
                </a:solidFill>
                <a:latin typeface="Calibri"/>
                <a:ea typeface="Calibri"/>
                <a:cs typeface="Calibri"/>
                <a:sym typeface="Calibri"/>
                <a:hlinkClick r:id="rId4"/>
              </a:rPr>
              <a:t>https://www.pinterest.com/pin/463870830344590021/</a:t>
            </a:r>
            <a:endParaRPr sz="9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 calcmode="lin" valueType="num">
                                      <p:cBhvr additive="base">
                                        <p:cTn id="7" dur="500"/>
                                        <p:tgtEl>
                                          <p:spTgt spid="2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p:nvPr/>
        </p:nvSpPr>
        <p:spPr>
          <a:xfrm>
            <a:off x="4728411" y="2261935"/>
            <a:ext cx="1491916" cy="1046748"/>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6000">
                <a:solidFill>
                  <a:schemeClr val="lt1"/>
                </a:solidFill>
                <a:latin typeface="STKaiti"/>
                <a:ea typeface="STKaiti"/>
                <a:cs typeface="STKaiti"/>
                <a:sym typeface="STKaiti"/>
              </a:rPr>
              <a:t>享</a:t>
            </a:r>
            <a:endParaRPr sz="6000">
              <a:solidFill>
                <a:schemeClr val="lt1"/>
              </a:solidFill>
              <a:latin typeface="STKaiti"/>
              <a:ea typeface="STKaiti"/>
              <a:cs typeface="STKaiti"/>
              <a:sym typeface="STKaiti"/>
            </a:endParaRPr>
          </a:p>
        </p:txBody>
      </p:sp>
      <p:sp>
        <p:nvSpPr>
          <p:cNvPr id="232" name="Google Shape;232;p30"/>
          <p:cNvSpPr/>
          <p:nvPr/>
        </p:nvSpPr>
        <p:spPr>
          <a:xfrm>
            <a:off x="7352570" y="2305550"/>
            <a:ext cx="1455821" cy="1046747"/>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6000">
                <a:solidFill>
                  <a:schemeClr val="lt1"/>
                </a:solidFill>
                <a:latin typeface="STKaiti"/>
                <a:ea typeface="STKaiti"/>
                <a:cs typeface="STKaiti"/>
                <a:sym typeface="STKaiti"/>
              </a:rPr>
              <a:t>受</a:t>
            </a:r>
            <a:endParaRPr sz="6000">
              <a:solidFill>
                <a:schemeClr val="lt1"/>
              </a:solidFill>
              <a:latin typeface="STKaiti"/>
              <a:ea typeface="STKaiti"/>
              <a:cs typeface="STKaiti"/>
              <a:sym typeface="STKaiti"/>
            </a:endParaRPr>
          </a:p>
        </p:txBody>
      </p:sp>
      <p:sp>
        <p:nvSpPr>
          <p:cNvPr id="233" name="Google Shape;233;p30"/>
          <p:cNvSpPr/>
          <p:nvPr/>
        </p:nvSpPr>
        <p:spPr>
          <a:xfrm>
            <a:off x="4728411" y="497784"/>
            <a:ext cx="1491916" cy="942974"/>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6000" dirty="0">
                <a:solidFill>
                  <a:schemeClr val="lt1"/>
                </a:solidFill>
                <a:latin typeface="STKaiti"/>
                <a:ea typeface="STKaiti"/>
                <a:cs typeface="STKaiti"/>
                <a:sym typeface="STKaiti"/>
              </a:rPr>
              <a:t>分</a:t>
            </a:r>
            <a:endParaRPr sz="6000" dirty="0">
              <a:solidFill>
                <a:schemeClr val="lt1"/>
              </a:solidFill>
              <a:latin typeface="STKaiti"/>
              <a:ea typeface="STKaiti"/>
              <a:cs typeface="STKaiti"/>
              <a:sym typeface="STKaiti"/>
            </a:endParaRPr>
          </a:p>
        </p:txBody>
      </p:sp>
      <p:sp>
        <p:nvSpPr>
          <p:cNvPr id="234" name="Google Shape;234;p30"/>
          <p:cNvSpPr/>
          <p:nvPr/>
        </p:nvSpPr>
        <p:spPr>
          <a:xfrm>
            <a:off x="2529582" y="2282954"/>
            <a:ext cx="1491916" cy="1046748"/>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6000">
                <a:solidFill>
                  <a:schemeClr val="lt1"/>
                </a:solidFill>
                <a:latin typeface="STKaiti"/>
                <a:ea typeface="STKaiti"/>
                <a:cs typeface="STKaiti"/>
                <a:sym typeface="STKaiti"/>
              </a:rPr>
              <a:t>共</a:t>
            </a:r>
            <a:endParaRPr sz="6000">
              <a:solidFill>
                <a:schemeClr val="lt1"/>
              </a:solidFill>
              <a:latin typeface="STKaiti"/>
              <a:ea typeface="STKaiti"/>
              <a:cs typeface="STKaiti"/>
              <a:sym typeface="STKaiti"/>
            </a:endParaRPr>
          </a:p>
        </p:txBody>
      </p:sp>
      <p:pic>
        <p:nvPicPr>
          <p:cNvPr id="235" name="Google Shape;235;p30"/>
          <p:cNvPicPr preferRelativeResize="0"/>
          <p:nvPr/>
        </p:nvPicPr>
        <p:blipFill rotWithShape="1">
          <a:blip r:embed="rId3">
            <a:alphaModFix/>
          </a:blip>
          <a:srcRect/>
          <a:stretch/>
        </p:blipFill>
        <p:spPr>
          <a:xfrm>
            <a:off x="8167105" y="4151647"/>
            <a:ext cx="3543107" cy="1663367"/>
          </a:xfrm>
          <a:prstGeom prst="rect">
            <a:avLst/>
          </a:prstGeom>
          <a:noFill/>
          <a:ln>
            <a:noFill/>
          </a:ln>
        </p:spPr>
      </p:pic>
      <p:cxnSp>
        <p:nvCxnSpPr>
          <p:cNvPr id="236" name="Google Shape;236;p30"/>
          <p:cNvCxnSpPr/>
          <p:nvPr/>
        </p:nvCxnSpPr>
        <p:spPr>
          <a:xfrm>
            <a:off x="6220327" y="2760420"/>
            <a:ext cx="0" cy="0"/>
          </a:xfrm>
          <a:prstGeom prst="straightConnector1">
            <a:avLst/>
          </a:prstGeom>
          <a:noFill/>
          <a:ln w="9525" cap="flat" cmpd="sng">
            <a:solidFill>
              <a:schemeClr val="accent1"/>
            </a:solidFill>
            <a:prstDash val="solid"/>
            <a:miter lim="800000"/>
            <a:headEnd type="none" w="sm" len="sm"/>
            <a:tailEnd type="triangle" w="med" len="med"/>
          </a:ln>
        </p:spPr>
      </p:cxnSp>
      <p:sp>
        <p:nvSpPr>
          <p:cNvPr id="237" name="Google Shape;237;p30"/>
          <p:cNvSpPr/>
          <p:nvPr/>
        </p:nvSpPr>
        <p:spPr>
          <a:xfrm>
            <a:off x="6273406" y="2582759"/>
            <a:ext cx="993439" cy="356617"/>
          </a:xfrm>
          <a:prstGeom prst="striped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30"/>
          <p:cNvSpPr/>
          <p:nvPr/>
        </p:nvSpPr>
        <p:spPr>
          <a:xfrm>
            <a:off x="5172076" y="1529974"/>
            <a:ext cx="381974" cy="718885"/>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30"/>
          <p:cNvSpPr/>
          <p:nvPr/>
        </p:nvSpPr>
        <p:spPr>
          <a:xfrm>
            <a:off x="4117768" y="2586608"/>
            <a:ext cx="610643" cy="356617"/>
          </a:xfrm>
          <a:prstGeom prst="rightArrow">
            <a:avLst>
              <a:gd name="adj1" fmla="val 33975"/>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30"/>
          <p:cNvSpPr txBox="1"/>
          <p:nvPr/>
        </p:nvSpPr>
        <p:spPr>
          <a:xfrm>
            <a:off x="985838" y="5815013"/>
            <a:ext cx="7822553"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a:solidFill>
                  <a:schemeClr val="dk1"/>
                </a:solidFill>
                <a:latin typeface="Calibri"/>
                <a:ea typeface="Calibri"/>
                <a:cs typeface="Calibri"/>
                <a:sym typeface="Calibri"/>
              </a:rPr>
              <a:t>http://v.iqilu.com/radio/play/feichangxiangshou.html</a:t>
            </a:r>
            <a:endParaRPr sz="900">
              <a:solidFill>
                <a:schemeClr val="dk1"/>
              </a:solidFill>
              <a:latin typeface="Calibri"/>
              <a:ea typeface="Calibri"/>
              <a:cs typeface="Calibri"/>
              <a:sym typeface="Calibri"/>
            </a:endParaRPr>
          </a:p>
        </p:txBody>
      </p:sp>
      <p:sp>
        <p:nvSpPr>
          <p:cNvPr id="12" name="Google Shape;187;p25">
            <a:extLst>
              <a:ext uri="{FF2B5EF4-FFF2-40B4-BE49-F238E27FC236}">
                <a16:creationId xmlns:a16="http://schemas.microsoft.com/office/drawing/2014/main" id="{F2F6CDAD-2BF2-DA47-8004-8CD8996322F6}"/>
              </a:ext>
            </a:extLst>
          </p:cNvPr>
          <p:cNvSpPr txBox="1"/>
          <p:nvPr/>
        </p:nvSpPr>
        <p:spPr>
          <a:xfrm>
            <a:off x="1000125" y="478250"/>
            <a:ext cx="2765052"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CN" sz="4000">
                <a:latin typeface="STKaiti"/>
                <a:ea typeface="STKaiti"/>
                <a:cs typeface="STKaiti"/>
                <a:sym typeface="STKaiti"/>
              </a:rPr>
              <a:t>Activity 4</a:t>
            </a:r>
            <a:endParaRPr sz="4000" dirty="0">
              <a:solidFill>
                <a:schemeClr val="dk1"/>
              </a:solidFill>
              <a:latin typeface="STKaiti"/>
              <a:ea typeface="STKaiti"/>
              <a:cs typeface="STKaiti"/>
              <a:sym typeface="STKait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 calcmode="lin" valueType="num">
                                      <p:cBhvr additive="base">
                                        <p:cTn id="7" dur="500"/>
                                        <p:tgtEl>
                                          <p:spTgt spid="23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2"/>
                                        </p:tgtEl>
                                        <p:attrNameLst>
                                          <p:attrName>style.visibility</p:attrName>
                                        </p:attrNameLst>
                                      </p:cBhvr>
                                      <p:to>
                                        <p:strVal val="visible"/>
                                      </p:to>
                                    </p:set>
                                    <p:anim calcmode="lin" valueType="num">
                                      <p:cBhvr additive="base">
                                        <p:cTn id="12" dur="500"/>
                                        <p:tgtEl>
                                          <p:spTgt spid="2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5"/>
                                        </p:tgtEl>
                                        <p:attrNameLst>
                                          <p:attrName>style.visibility</p:attrName>
                                        </p:attrNameLst>
                                      </p:cBhvr>
                                      <p:to>
                                        <p:strVal val="visible"/>
                                      </p:to>
                                    </p:set>
                                    <p:anim calcmode="lin" valueType="num">
                                      <p:cBhvr additive="base">
                                        <p:cTn id="21" dur="500"/>
                                        <p:tgtEl>
                                          <p:spTgt spid="2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3"/>
                                        </p:tgtEl>
                                        <p:attrNameLst>
                                          <p:attrName>style.visibility</p:attrName>
                                        </p:attrNameLst>
                                      </p:cBhvr>
                                      <p:to>
                                        <p:strVal val="visible"/>
                                      </p:to>
                                    </p:set>
                                    <p:anim calcmode="lin" valueType="num">
                                      <p:cBhvr additive="base">
                                        <p:cTn id="26" dur="500"/>
                                        <p:tgtEl>
                                          <p:spTgt spid="2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8"/>
                                        </p:tgtEl>
                                        <p:attrNameLst>
                                          <p:attrName>style.visibility</p:attrName>
                                        </p:attrNameLst>
                                      </p:cBhvr>
                                      <p:to>
                                        <p:strVal val="visible"/>
                                      </p:to>
                                    </p:set>
                                    <p:anim calcmode="lin" valueType="num">
                                      <p:cBhvr additive="base">
                                        <p:cTn id="31" dur="500"/>
                                        <p:tgtEl>
                                          <p:spTgt spid="2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34"/>
                                        </p:tgtEl>
                                        <p:attrNameLst>
                                          <p:attrName>style.visibility</p:attrName>
                                        </p:attrNameLst>
                                      </p:cBhvr>
                                      <p:to>
                                        <p:strVal val="visible"/>
                                      </p:to>
                                    </p:set>
                                    <p:anim calcmode="lin" valueType="num">
                                      <p:cBhvr additive="base">
                                        <p:cTn id="36" dur="500"/>
                                        <p:tgtEl>
                                          <p:spTgt spid="2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9"/>
                                        </p:tgtEl>
                                        <p:attrNameLst>
                                          <p:attrName>style.visibility</p:attrName>
                                        </p:attrNameLst>
                                      </p:cBhvr>
                                      <p:to>
                                        <p:strVal val="visible"/>
                                      </p:to>
                                    </p:set>
                                    <p:anim calcmode="lin" valueType="num">
                                      <p:cBhvr additive="base">
                                        <p:cTn id="41" dur="500"/>
                                        <p:tgtEl>
                                          <p:spTgt spid="2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ltLang="zh-CN" dirty="0">
                <a:latin typeface="STKaiti"/>
                <a:ea typeface="STKaiti"/>
                <a:cs typeface="STKaiti"/>
                <a:sym typeface="STKaiti"/>
              </a:rPr>
              <a:t>Activity 5 </a:t>
            </a:r>
            <a:r>
              <a:rPr lang="zh-TW" altLang="en-US" dirty="0">
                <a:latin typeface="STKaiti"/>
                <a:ea typeface="STKaiti"/>
                <a:cs typeface="STKaiti"/>
                <a:sym typeface="STKaiti"/>
              </a:rPr>
              <a:t>文章大意</a:t>
            </a:r>
            <a:r>
              <a:rPr lang="zh-CN" sz="4400" i="0" u="none" strike="noStrike" cap="none" dirty="0">
                <a:solidFill>
                  <a:schemeClr val="dk1"/>
                </a:solidFill>
                <a:latin typeface="STKaiti"/>
                <a:ea typeface="STKaiti"/>
                <a:cs typeface="STKaiti"/>
                <a:sym typeface="STKaiti"/>
              </a:rPr>
              <a:t>填空</a:t>
            </a:r>
            <a:endParaRPr sz="4400" i="0" u="none" strike="noStrike" cap="none" dirty="0">
              <a:solidFill>
                <a:schemeClr val="dk1"/>
              </a:solidFill>
              <a:latin typeface="STKaiti"/>
              <a:ea typeface="STKaiti"/>
              <a:cs typeface="STKaiti"/>
              <a:sym typeface="STKaiti"/>
            </a:endParaRPr>
          </a:p>
        </p:txBody>
      </p:sp>
      <p:sp>
        <p:nvSpPr>
          <p:cNvPr id="271" name="Google Shape;27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chemeClr val="dk1"/>
              </a:buClr>
              <a:buSzPts val="2800"/>
              <a:buFont typeface="Arial"/>
              <a:buNone/>
            </a:pPr>
            <a:r>
              <a:rPr lang="zh-CN" sz="2800" i="0" u="none" strike="noStrike" cap="none">
                <a:solidFill>
                  <a:schemeClr val="dk1"/>
                </a:solidFill>
                <a:latin typeface="STKaiti"/>
                <a:ea typeface="STKaiti"/>
                <a:cs typeface="STKaiti"/>
                <a:sym typeface="STKaiti"/>
              </a:rPr>
              <a:t>	这篇文章的大意是现在世界各地_______的宠物咖啡馆</a:t>
            </a:r>
            <a:endParaRPr sz="2800" i="0" u="none" strike="noStrike" cap="none">
              <a:solidFill>
                <a:schemeClr val="dk1"/>
              </a:solidFill>
              <a:latin typeface="STKaiti"/>
              <a:ea typeface="STKaiti"/>
              <a:cs typeface="STKaiti"/>
              <a:sym typeface="STKaiti"/>
            </a:endParaRPr>
          </a:p>
          <a:p>
            <a:pPr marL="0" marR="0" lvl="0" indent="0" algn="l" rtl="0">
              <a:lnSpc>
                <a:spcPct val="200000"/>
              </a:lnSpc>
              <a:spcBef>
                <a:spcPts val="0"/>
              </a:spcBef>
              <a:spcAft>
                <a:spcPts val="0"/>
              </a:spcAft>
              <a:buClr>
                <a:schemeClr val="dk1"/>
              </a:buClr>
              <a:buSzPts val="2800"/>
              <a:buFont typeface="Arial"/>
              <a:buNone/>
            </a:pPr>
            <a:r>
              <a:rPr lang="zh-CN">
                <a:latin typeface="STKaiti"/>
                <a:ea typeface="STKaiti"/>
                <a:cs typeface="STKaiti"/>
                <a:sym typeface="STKaiti"/>
              </a:rPr>
              <a:t>________</a:t>
            </a:r>
            <a:r>
              <a:rPr lang="zh-CN" sz="2800" i="0" u="none" strike="noStrike" cap="none">
                <a:solidFill>
                  <a:schemeClr val="dk1"/>
                </a:solidFill>
                <a:latin typeface="STKaiti"/>
                <a:ea typeface="STKaiti"/>
                <a:cs typeface="STKaiti"/>
                <a:sym typeface="STKaiti"/>
              </a:rPr>
              <a:t>。比如说：兔兔咖啡馆，______咖啡馆，_____咖啡馆，______咖啡馆等等。越来越多的人喜欢去宠物咖啡馆坐坐，好好地______一下和宠物在一起的_______ 时间。</a:t>
            </a:r>
            <a:endParaRPr>
              <a:latin typeface="STKaiti"/>
              <a:ea typeface="STKaiti"/>
              <a:cs typeface="STKaiti"/>
              <a:sym typeface="STKaiti"/>
            </a:endParaRPr>
          </a:p>
          <a:p>
            <a:pPr marL="0" marR="0" lvl="0" indent="0" algn="l" rtl="0">
              <a:lnSpc>
                <a:spcPct val="90000"/>
              </a:lnSpc>
              <a:spcBef>
                <a:spcPts val="1000"/>
              </a:spcBef>
              <a:spcAft>
                <a:spcPts val="0"/>
              </a:spcAft>
              <a:buClr>
                <a:schemeClr val="dk1"/>
              </a:buClr>
              <a:buSzPts val="2800"/>
              <a:buFont typeface="Arial"/>
              <a:buNone/>
            </a:pPr>
            <a:br>
              <a:rPr lang="zh-CN" sz="2800" i="0" u="none" strike="noStrike" cap="none">
                <a:solidFill>
                  <a:schemeClr val="dk1"/>
                </a:solidFill>
                <a:latin typeface="STKaiti"/>
                <a:ea typeface="STKaiti"/>
                <a:cs typeface="STKaiti"/>
                <a:sym typeface="STKaiti"/>
              </a:rPr>
            </a:br>
            <a:endParaRPr sz="2800" i="0" u="none" strike="noStrike" cap="none">
              <a:solidFill>
                <a:schemeClr val="dk1"/>
              </a:solidFill>
              <a:latin typeface="STKaiti"/>
              <a:ea typeface="STKaiti"/>
              <a:cs typeface="STKaiti"/>
              <a:sym typeface="STKait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zh-CN" sz="2800" b="0" i="0" u="none" strike="noStrike" cap="none">
                <a:solidFill>
                  <a:schemeClr val="dk1"/>
                </a:solidFill>
                <a:latin typeface="Calibri"/>
                <a:ea typeface="Calibri"/>
                <a:cs typeface="Calibri"/>
                <a:sym typeface="Calibri"/>
              </a:rPr>
              <a:t>    </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61" name="Google Shape;261;p33"/>
          <p:cNvPicPr preferRelativeResize="0"/>
          <p:nvPr/>
        </p:nvPicPr>
        <p:blipFill rotWithShape="1">
          <a:blip r:embed="rId3">
            <a:alphaModFix/>
          </a:blip>
          <a:srcRect/>
          <a:stretch/>
        </p:blipFill>
        <p:spPr>
          <a:xfrm>
            <a:off x="6229336" y="3619166"/>
            <a:ext cx="4086239" cy="2807189"/>
          </a:xfrm>
          <a:prstGeom prst="rect">
            <a:avLst/>
          </a:prstGeom>
          <a:noFill/>
          <a:ln>
            <a:noFill/>
          </a:ln>
        </p:spPr>
      </p:pic>
      <p:pic>
        <p:nvPicPr>
          <p:cNvPr id="262" name="Google Shape;262;p33"/>
          <p:cNvPicPr preferRelativeResize="0"/>
          <p:nvPr/>
        </p:nvPicPr>
        <p:blipFill rotWithShape="1">
          <a:blip r:embed="rId4">
            <a:alphaModFix/>
          </a:blip>
          <a:srcRect/>
          <a:stretch/>
        </p:blipFill>
        <p:spPr>
          <a:xfrm>
            <a:off x="738186" y="3805568"/>
            <a:ext cx="4162426" cy="2620787"/>
          </a:xfrm>
          <a:prstGeom prst="rect">
            <a:avLst/>
          </a:prstGeom>
          <a:noFill/>
          <a:ln>
            <a:noFill/>
          </a:ln>
        </p:spPr>
      </p:pic>
      <p:pic>
        <p:nvPicPr>
          <p:cNvPr id="263" name="Google Shape;263;p33" descr="https://lh5.googleusercontent.com/RxnzNQFlrFXs7bEKLyc5Zjydd2SsZly4wgo4a7ElmZNlrG5sgVNuQjFYFoeth_PkBxQAKiznri17XGRh2Bd2fyJudhzQolGyyFLPZLTNZeNBD2MhabOLNQXi_T0iC6vm-iHcT_S-"/>
          <p:cNvPicPr preferRelativeResize="0"/>
          <p:nvPr/>
        </p:nvPicPr>
        <p:blipFill rotWithShape="1">
          <a:blip r:embed="rId5">
            <a:alphaModFix/>
          </a:blip>
          <a:srcRect/>
          <a:stretch/>
        </p:blipFill>
        <p:spPr>
          <a:xfrm>
            <a:off x="1557339" y="685182"/>
            <a:ext cx="4093456" cy="2656681"/>
          </a:xfrm>
          <a:prstGeom prst="rect">
            <a:avLst/>
          </a:prstGeom>
          <a:noFill/>
          <a:ln>
            <a:noFill/>
          </a:ln>
        </p:spPr>
      </p:pic>
      <p:pic>
        <p:nvPicPr>
          <p:cNvPr id="264" name="Google Shape;264;p33" descr="https://lh6.googleusercontent.com/IJq4h0Ty9tp_j7yKL1kvQtpRGoXcLqzkorQf-x74PuZRu94I5ODAaZvgx0nDKq6VtFZN--3RyjT4D765ewbez6kSVXyVXuGucOPzeoBH9wgoel0Ov32f0DBF2EWOTgKgRQwbjDa2"/>
          <p:cNvPicPr preferRelativeResize="0"/>
          <p:nvPr/>
        </p:nvPicPr>
        <p:blipFill rotWithShape="1">
          <a:blip r:embed="rId6">
            <a:alphaModFix/>
          </a:blip>
          <a:srcRect/>
          <a:stretch/>
        </p:blipFill>
        <p:spPr>
          <a:xfrm>
            <a:off x="6953250" y="436669"/>
            <a:ext cx="3921658" cy="2508037"/>
          </a:xfrm>
          <a:prstGeom prst="rect">
            <a:avLst/>
          </a:prstGeom>
          <a:noFill/>
          <a:ln>
            <a:noFill/>
          </a:ln>
        </p:spPr>
      </p:pic>
      <p:sp>
        <p:nvSpPr>
          <p:cNvPr id="265" name="Google Shape;265;p33"/>
          <p:cNvSpPr txBox="1"/>
          <p:nvPr/>
        </p:nvSpPr>
        <p:spPr>
          <a:xfrm>
            <a:off x="4405315" y="6426355"/>
            <a:ext cx="6948485"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a:solidFill>
                  <a:schemeClr val="dk1"/>
                </a:solidFill>
                <a:latin typeface="Calibri"/>
                <a:ea typeface="Calibri"/>
                <a:cs typeface="Calibri"/>
                <a:sym typeface="Calibri"/>
              </a:rPr>
              <a:t>http://wap.kaiwind.com/baike/201704/27/t20170427_5124706_1.shtml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zh-CN" sz="4400" i="0" u="none" strike="noStrike" cap="none" dirty="0">
                <a:solidFill>
                  <a:schemeClr val="dk1"/>
                </a:solidFill>
                <a:latin typeface="STKaiti"/>
                <a:ea typeface="STKaiti"/>
                <a:cs typeface="STKaiti"/>
                <a:sym typeface="STKaiti"/>
              </a:rPr>
              <a:t>填空（</a:t>
            </a:r>
            <a:r>
              <a:rPr lang="zh-CN" dirty="0">
                <a:solidFill>
                  <a:srgbClr val="FF0000"/>
                </a:solidFill>
                <a:latin typeface="STKaiti"/>
                <a:ea typeface="STKaiti"/>
                <a:cs typeface="STKaiti"/>
                <a:sym typeface="STKaiti"/>
              </a:rPr>
              <a:t>答案</a:t>
            </a:r>
            <a:r>
              <a:rPr lang="zh-CN" dirty="0">
                <a:latin typeface="STKaiti"/>
                <a:ea typeface="STKaiti"/>
                <a:cs typeface="STKaiti"/>
                <a:sym typeface="STKaiti"/>
              </a:rPr>
              <a:t>）</a:t>
            </a:r>
            <a:endParaRPr sz="4400" i="0" u="none" strike="noStrike" cap="none" dirty="0">
              <a:solidFill>
                <a:schemeClr val="dk1"/>
              </a:solidFill>
              <a:latin typeface="STKaiti"/>
              <a:ea typeface="STKaiti"/>
              <a:cs typeface="STKaiti"/>
              <a:sym typeface="STKaiti"/>
            </a:endParaRPr>
          </a:p>
        </p:txBody>
      </p:sp>
      <p:sp>
        <p:nvSpPr>
          <p:cNvPr id="277" name="Google Shape;27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chemeClr val="dk1"/>
              </a:buClr>
              <a:buSzPts val="2800"/>
              <a:buFont typeface="Arial"/>
              <a:buNone/>
            </a:pPr>
            <a:r>
              <a:rPr lang="zh-CN" sz="2800" i="0" u="none" strike="noStrike" cap="none" dirty="0">
                <a:solidFill>
                  <a:schemeClr val="dk1"/>
                </a:solidFill>
                <a:latin typeface="STKaiti"/>
                <a:ea typeface="STKaiti"/>
                <a:cs typeface="STKaiti"/>
                <a:sym typeface="STKaiti"/>
              </a:rPr>
              <a:t>	这篇文章的大意是现在世界各地</a:t>
            </a:r>
            <a:r>
              <a:rPr lang="en-US" altLang="zh-CN" dirty="0">
                <a:latin typeface="STKaiti"/>
                <a:ea typeface="STKaiti"/>
                <a:cs typeface="STKaiti"/>
                <a:sym typeface="STKaiti"/>
              </a:rPr>
              <a:t>  </a:t>
            </a:r>
            <a:r>
              <a:rPr lang="zh-CN" sz="2800" i="0" u="sng" strike="noStrike" cap="none" dirty="0">
                <a:solidFill>
                  <a:srgbClr val="FF0000"/>
                </a:solidFill>
                <a:latin typeface="STKaiti"/>
                <a:ea typeface="STKaiti"/>
                <a:cs typeface="STKaiti"/>
                <a:sym typeface="STKaiti"/>
              </a:rPr>
              <a:t>有特色</a:t>
            </a:r>
            <a:r>
              <a:rPr lang="zh-CN" sz="2800" i="0" u="none" strike="noStrike" cap="none" dirty="0">
                <a:solidFill>
                  <a:schemeClr val="dk1"/>
                </a:solidFill>
                <a:latin typeface="STKaiti"/>
                <a:ea typeface="STKaiti"/>
                <a:cs typeface="STKaiti"/>
                <a:sym typeface="STKaiti"/>
              </a:rPr>
              <a:t>的宠物咖啡馆</a:t>
            </a:r>
            <a:endParaRPr sz="2800" i="0" u="none" strike="noStrike" cap="none" dirty="0">
              <a:solidFill>
                <a:schemeClr val="dk1"/>
              </a:solidFill>
              <a:latin typeface="STKaiti"/>
              <a:ea typeface="STKaiti"/>
              <a:cs typeface="STKaiti"/>
              <a:sym typeface="STKaiti"/>
            </a:endParaRPr>
          </a:p>
          <a:p>
            <a:pPr marL="0" marR="0" lvl="0" indent="0" algn="l" rtl="0">
              <a:lnSpc>
                <a:spcPct val="200000"/>
              </a:lnSpc>
              <a:spcBef>
                <a:spcPts val="0"/>
              </a:spcBef>
              <a:spcAft>
                <a:spcPts val="0"/>
              </a:spcAft>
              <a:buClr>
                <a:schemeClr val="dk1"/>
              </a:buClr>
              <a:buSzPts val="2800"/>
              <a:buFont typeface="Arial"/>
              <a:buNone/>
            </a:pPr>
            <a:r>
              <a:rPr lang="zh-CN" sz="2800" i="0" u="sng" strike="noStrike" cap="none" dirty="0">
                <a:solidFill>
                  <a:srgbClr val="FF0000"/>
                </a:solidFill>
                <a:latin typeface="STKaiti"/>
                <a:ea typeface="STKaiti"/>
                <a:cs typeface="STKaiti"/>
                <a:sym typeface="STKaiti"/>
              </a:rPr>
              <a:t>越来越多</a:t>
            </a:r>
            <a:r>
              <a:rPr lang="zh-CN" sz="2800" i="0" u="none" strike="noStrike" cap="none" dirty="0">
                <a:solidFill>
                  <a:schemeClr val="dk1"/>
                </a:solidFill>
                <a:latin typeface="STKaiti"/>
                <a:ea typeface="STKaiti"/>
                <a:cs typeface="STKaiti"/>
                <a:sym typeface="STKaiti"/>
              </a:rPr>
              <a:t>。比如说：</a:t>
            </a:r>
            <a:r>
              <a:rPr lang="zh-CN" sz="2800" i="0" u="none" strike="noStrike" cap="none" dirty="0">
                <a:solidFill>
                  <a:schemeClr val="tx1"/>
                </a:solidFill>
                <a:latin typeface="STKaiti"/>
                <a:ea typeface="STKaiti"/>
                <a:cs typeface="STKaiti"/>
                <a:sym typeface="STKaiti"/>
              </a:rPr>
              <a:t>兔兔咖啡馆，猫咪咖啡馆，绵羊咖啡馆</a:t>
            </a:r>
            <a:r>
              <a:rPr lang="zh-CN" sz="2800" i="0" u="none" strike="noStrike" cap="none" dirty="0">
                <a:solidFill>
                  <a:schemeClr val="dk1"/>
                </a:solidFill>
                <a:latin typeface="STKaiti"/>
                <a:ea typeface="STKaiti"/>
                <a:cs typeface="STKaiti"/>
                <a:sym typeface="STKaiti"/>
              </a:rPr>
              <a:t>,</a:t>
            </a:r>
            <a:endParaRPr dirty="0">
              <a:latin typeface="STKaiti"/>
              <a:ea typeface="STKaiti"/>
              <a:cs typeface="STKaiti"/>
              <a:sym typeface="STKaiti"/>
            </a:endParaRPr>
          </a:p>
          <a:p>
            <a:pPr marL="0" marR="0" lvl="0" indent="0" algn="l" rtl="0">
              <a:lnSpc>
                <a:spcPct val="200000"/>
              </a:lnSpc>
              <a:spcBef>
                <a:spcPts val="1000"/>
              </a:spcBef>
              <a:spcAft>
                <a:spcPts val="0"/>
              </a:spcAft>
              <a:buClr>
                <a:schemeClr val="dk1"/>
              </a:buClr>
              <a:buSzPts val="2800"/>
              <a:buFont typeface="Arial"/>
              <a:buNone/>
            </a:pPr>
            <a:r>
              <a:rPr lang="zh-CN" sz="2800" i="0" u="none" strike="noStrike" cap="none" dirty="0">
                <a:solidFill>
                  <a:schemeClr val="dk1"/>
                </a:solidFill>
                <a:latin typeface="STKaiti"/>
                <a:ea typeface="STKaiti"/>
                <a:cs typeface="STKaiti"/>
                <a:sym typeface="STKaiti"/>
              </a:rPr>
              <a:t> </a:t>
            </a:r>
            <a:r>
              <a:rPr lang="zh-CN" sz="2800" i="0" u="none" strike="noStrike" cap="none" dirty="0">
                <a:solidFill>
                  <a:schemeClr val="tx1"/>
                </a:solidFill>
                <a:latin typeface="STKaiti"/>
                <a:ea typeface="STKaiti"/>
                <a:cs typeface="STKaiti"/>
                <a:sym typeface="STKaiti"/>
              </a:rPr>
              <a:t>狗狗</a:t>
            </a:r>
            <a:r>
              <a:rPr lang="zh-CN" sz="2800" i="0" u="none" strike="noStrike" cap="none" dirty="0">
                <a:solidFill>
                  <a:schemeClr val="dk1"/>
                </a:solidFill>
                <a:latin typeface="STKaiti"/>
                <a:ea typeface="STKaiti"/>
                <a:cs typeface="STKaiti"/>
                <a:sym typeface="STKaiti"/>
              </a:rPr>
              <a:t>咖啡馆等等。越来越多的人喜欢去宠物咖啡馆坐坐，好好地</a:t>
            </a:r>
            <a:r>
              <a:rPr lang="zh-CN" sz="2800" i="0" u="sng" strike="noStrike" cap="none" dirty="0">
                <a:solidFill>
                  <a:srgbClr val="FF0000"/>
                </a:solidFill>
                <a:latin typeface="STKaiti"/>
                <a:ea typeface="STKaiti"/>
                <a:cs typeface="STKaiti"/>
                <a:sym typeface="STKaiti"/>
              </a:rPr>
              <a:t>享受</a:t>
            </a:r>
            <a:r>
              <a:rPr lang="zh-CN" sz="2800" i="0" u="none" strike="noStrike" cap="none" dirty="0">
                <a:solidFill>
                  <a:schemeClr val="dk1"/>
                </a:solidFill>
                <a:latin typeface="STKaiti"/>
                <a:ea typeface="STKaiti"/>
                <a:cs typeface="STKaiti"/>
                <a:sym typeface="STKaiti"/>
              </a:rPr>
              <a:t>一下和宠物在一起的</a:t>
            </a:r>
            <a:r>
              <a:rPr lang="zh-CN" sz="2800" i="0" u="sng" strike="noStrike" cap="none" dirty="0">
                <a:solidFill>
                  <a:srgbClr val="FF0000"/>
                </a:solidFill>
                <a:latin typeface="STKaiti"/>
                <a:ea typeface="STKaiti"/>
                <a:cs typeface="STKaiti"/>
                <a:sym typeface="STKaiti"/>
              </a:rPr>
              <a:t>快乐</a:t>
            </a:r>
            <a:r>
              <a:rPr lang="zh-CN" sz="2800" i="0" u="none" strike="noStrike" cap="none" dirty="0">
                <a:solidFill>
                  <a:schemeClr val="dk1"/>
                </a:solidFill>
                <a:latin typeface="STKaiti"/>
                <a:ea typeface="STKaiti"/>
                <a:cs typeface="STKaiti"/>
                <a:sym typeface="STKaiti"/>
              </a:rPr>
              <a:t>时间。</a:t>
            </a:r>
            <a:endParaRPr dirty="0">
              <a:latin typeface="STKaiti"/>
              <a:ea typeface="STKaiti"/>
              <a:cs typeface="STKaiti"/>
              <a:sym typeface="STKaiti"/>
            </a:endParaRPr>
          </a:p>
          <a:p>
            <a:pPr marL="0" marR="0" lvl="0" indent="0" algn="l" rtl="0">
              <a:lnSpc>
                <a:spcPct val="200000"/>
              </a:lnSpc>
              <a:spcBef>
                <a:spcPts val="1000"/>
              </a:spcBef>
              <a:spcAft>
                <a:spcPts val="0"/>
              </a:spcAft>
              <a:buClr>
                <a:schemeClr val="dk1"/>
              </a:buClr>
              <a:buSzPts val="2800"/>
              <a:buFont typeface="Arial"/>
              <a:buNone/>
            </a:pPr>
            <a:br>
              <a:rPr lang="zh-CN" sz="2800" i="0" u="none" strike="noStrike" cap="none" dirty="0">
                <a:solidFill>
                  <a:schemeClr val="dk1"/>
                </a:solidFill>
                <a:latin typeface="STKaiti"/>
                <a:ea typeface="STKaiti"/>
                <a:cs typeface="STKaiti"/>
                <a:sym typeface="STKaiti"/>
              </a:rPr>
            </a:br>
            <a:endParaRPr sz="2800" i="0" u="none" strike="noStrike" cap="none" dirty="0">
              <a:solidFill>
                <a:schemeClr val="dk1"/>
              </a:solidFill>
              <a:latin typeface="STKaiti"/>
              <a:ea typeface="STKaiti"/>
              <a:cs typeface="STKaiti"/>
              <a:sym typeface="STKait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ltLang="zh-CN" sz="4400" i="0" u="none" strike="noStrike" cap="none" dirty="0">
                <a:solidFill>
                  <a:schemeClr val="dk1"/>
                </a:solidFill>
                <a:latin typeface="STKaiti"/>
                <a:ea typeface="STKaiti"/>
                <a:cs typeface="STKaiti"/>
                <a:sym typeface="STKaiti"/>
              </a:rPr>
              <a:t>Activity 1</a:t>
            </a:r>
            <a:endParaRPr sz="4400" i="0" u="none" strike="noStrike" cap="none" dirty="0">
              <a:solidFill>
                <a:schemeClr val="dk1"/>
              </a:solidFill>
              <a:latin typeface="STKaiti"/>
              <a:ea typeface="STKaiti"/>
              <a:cs typeface="STKaiti"/>
              <a:sym typeface="STKaiti"/>
            </a:endParaRPr>
          </a:p>
        </p:txBody>
      </p:sp>
      <p:sp>
        <p:nvSpPr>
          <p:cNvPr id="108" name="Google Shape;108;p16"/>
          <p:cNvSpPr txBox="1">
            <a:spLocks noGrp="1"/>
          </p:cNvSpPr>
          <p:nvPr>
            <p:ph type="body" idx="1"/>
          </p:nvPr>
        </p:nvSpPr>
        <p:spPr>
          <a:xfrm>
            <a:off x="838200" y="1825625"/>
            <a:ext cx="10943400" cy="435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i="0" u="none" strike="noStrike" cap="none" dirty="0">
              <a:solidFill>
                <a:schemeClr val="dk1"/>
              </a:solidFill>
              <a:latin typeface="STKaiti"/>
              <a:ea typeface="STKaiti"/>
              <a:cs typeface="STKaiti"/>
              <a:sym typeface="STKaiti"/>
            </a:endParaRPr>
          </a:p>
          <a:p>
            <a:pPr marL="0" marR="0" lvl="0" indent="0" algn="l" rtl="0">
              <a:lnSpc>
                <a:spcPct val="90000"/>
              </a:lnSpc>
              <a:spcBef>
                <a:spcPts val="1000"/>
              </a:spcBef>
              <a:spcAft>
                <a:spcPts val="0"/>
              </a:spcAft>
              <a:buClr>
                <a:schemeClr val="dk1"/>
              </a:buClr>
              <a:buSzPts val="2800"/>
              <a:buFont typeface="Arial"/>
              <a:buNone/>
            </a:pPr>
            <a:r>
              <a:rPr lang="en-US" altLang="zh-CN" sz="2800" i="0" u="none" strike="noStrike" cap="none" dirty="0">
                <a:solidFill>
                  <a:schemeClr val="dk1"/>
                </a:solidFill>
                <a:latin typeface="STKaiti"/>
                <a:ea typeface="STKaiti"/>
                <a:cs typeface="STKaiti"/>
                <a:sym typeface="STKaiti"/>
              </a:rPr>
              <a:t>1. </a:t>
            </a:r>
            <a:r>
              <a:rPr lang="zh-CN" sz="2800" i="0" u="none" strike="noStrike" cap="none" dirty="0">
                <a:solidFill>
                  <a:schemeClr val="dk1"/>
                </a:solidFill>
                <a:latin typeface="STKaiti"/>
                <a:ea typeface="STKaiti"/>
                <a:cs typeface="STKaiti"/>
                <a:sym typeface="STKaiti"/>
              </a:rPr>
              <a:t>你有</a:t>
            </a:r>
            <a:r>
              <a:rPr lang="zh-CN" sz="6000" i="0" u="none" strike="noStrike" cap="none" dirty="0">
                <a:solidFill>
                  <a:srgbClr val="FF0000"/>
                </a:solidFill>
                <a:latin typeface="STKaiti"/>
                <a:ea typeface="STKaiti"/>
                <a:cs typeface="STKaiti"/>
                <a:sym typeface="STKaiti"/>
              </a:rPr>
              <a:t>宠物</a:t>
            </a:r>
            <a:r>
              <a:rPr lang="zh-CN" sz="2800" i="0" u="none" strike="noStrike" cap="none" dirty="0">
                <a:solidFill>
                  <a:schemeClr val="dk1"/>
                </a:solidFill>
                <a:latin typeface="STKaiti"/>
                <a:ea typeface="STKaiti"/>
                <a:cs typeface="STKaiti"/>
                <a:sym typeface="STKaiti"/>
              </a:rPr>
              <a:t>吗？你的</a:t>
            </a:r>
            <a:r>
              <a:rPr lang="zh-CN" sz="6000" i="0" u="none" strike="noStrike" cap="none" dirty="0">
                <a:solidFill>
                  <a:srgbClr val="FF0000"/>
                </a:solidFill>
                <a:latin typeface="STKaiti"/>
                <a:ea typeface="STKaiti"/>
                <a:cs typeface="STKaiti"/>
                <a:sym typeface="STKaiti"/>
              </a:rPr>
              <a:t>宠物</a:t>
            </a:r>
            <a:r>
              <a:rPr lang="zh-CN" sz="2800" i="0" u="none" strike="noStrike" cap="none" dirty="0">
                <a:solidFill>
                  <a:schemeClr val="dk1"/>
                </a:solidFill>
                <a:latin typeface="STKaiti"/>
                <a:ea typeface="STKaiti"/>
                <a:cs typeface="STKaiti"/>
                <a:sym typeface="STKaiti"/>
              </a:rPr>
              <a:t>是什么？</a:t>
            </a:r>
            <a:endParaRPr sz="2800" i="0" u="none" strike="noStrike" cap="none" dirty="0">
              <a:solidFill>
                <a:schemeClr val="dk1"/>
              </a:solidFill>
              <a:latin typeface="STKaiti"/>
              <a:ea typeface="STKaiti"/>
              <a:cs typeface="STKaiti"/>
              <a:sym typeface="STKaiti"/>
            </a:endParaRPr>
          </a:p>
          <a:p>
            <a:pPr marL="0" marR="0" lvl="0" indent="0" algn="l" rtl="0">
              <a:lnSpc>
                <a:spcPct val="90000"/>
              </a:lnSpc>
              <a:spcBef>
                <a:spcPts val="1000"/>
              </a:spcBef>
              <a:spcAft>
                <a:spcPts val="0"/>
              </a:spcAft>
              <a:buClr>
                <a:schemeClr val="dk1"/>
              </a:buClr>
              <a:buSzPts val="2800"/>
              <a:buFont typeface="Arial"/>
              <a:buNone/>
            </a:pPr>
            <a:endParaRPr dirty="0">
              <a:latin typeface="STKaiti"/>
              <a:ea typeface="STKaiti"/>
              <a:cs typeface="STKaiti"/>
              <a:sym typeface="STKaiti"/>
            </a:endParaRPr>
          </a:p>
          <a:p>
            <a:pPr marL="0" marR="0" lvl="0" indent="0" algn="l" rtl="0">
              <a:lnSpc>
                <a:spcPct val="90000"/>
              </a:lnSpc>
              <a:spcBef>
                <a:spcPts val="1000"/>
              </a:spcBef>
              <a:spcAft>
                <a:spcPts val="0"/>
              </a:spcAft>
              <a:buClr>
                <a:schemeClr val="dk1"/>
              </a:buClr>
              <a:buSzPts val="2800"/>
              <a:buFont typeface="Arial"/>
              <a:buNone/>
            </a:pPr>
            <a:r>
              <a:rPr lang="en-US" altLang="zh-CN" sz="2800" i="0" u="none" strike="noStrike" cap="none" dirty="0">
                <a:solidFill>
                  <a:schemeClr val="dk1"/>
                </a:solidFill>
                <a:latin typeface="STKaiti"/>
                <a:ea typeface="STKaiti"/>
                <a:cs typeface="STKaiti"/>
                <a:sym typeface="STKaiti"/>
              </a:rPr>
              <a:t>2. </a:t>
            </a:r>
            <a:r>
              <a:rPr lang="zh-CN" sz="2800" i="0" u="none" strike="noStrike" cap="none" dirty="0">
                <a:solidFill>
                  <a:schemeClr val="dk1"/>
                </a:solidFill>
                <a:latin typeface="STKaiti"/>
                <a:ea typeface="STKaiti"/>
                <a:cs typeface="STKaiti"/>
                <a:sym typeface="STKaiti"/>
              </a:rPr>
              <a:t>你觉得</a:t>
            </a:r>
            <a:r>
              <a:rPr lang="zh-CN" sz="6000" i="0" u="none" strike="noStrike" cap="none" dirty="0">
                <a:solidFill>
                  <a:schemeClr val="dk1"/>
                </a:solidFill>
                <a:latin typeface="STKaiti"/>
                <a:ea typeface="STKaiti"/>
                <a:cs typeface="STKaiti"/>
                <a:sym typeface="STKaiti"/>
              </a:rPr>
              <a:t>十二生肖</a:t>
            </a:r>
            <a:r>
              <a:rPr lang="zh-CN" sz="2800" i="0" u="none" strike="noStrike" cap="none" dirty="0">
                <a:solidFill>
                  <a:schemeClr val="dk1"/>
                </a:solidFill>
                <a:latin typeface="STKaiti"/>
                <a:ea typeface="STKaiti"/>
                <a:cs typeface="STKaiti"/>
                <a:sym typeface="STKaiti"/>
              </a:rPr>
              <a:t>里面有哪些动物可以</a:t>
            </a:r>
            <a:r>
              <a:rPr lang="zh-CN" sz="6000" i="0" u="none" strike="noStrike" cap="none" dirty="0">
                <a:solidFill>
                  <a:schemeClr val="accent6"/>
                </a:solidFill>
                <a:latin typeface="STKaiti"/>
                <a:ea typeface="STKaiti"/>
                <a:cs typeface="STKaiti"/>
                <a:sym typeface="STKaiti"/>
              </a:rPr>
              <a:t>当</a:t>
            </a:r>
            <a:r>
              <a:rPr lang="zh-CN" sz="6000" i="0" u="none" strike="noStrike" cap="none" dirty="0">
                <a:solidFill>
                  <a:srgbClr val="FF0000"/>
                </a:solidFill>
                <a:latin typeface="STKaiti"/>
                <a:ea typeface="STKaiti"/>
                <a:cs typeface="STKaiti"/>
                <a:sym typeface="STKaiti"/>
              </a:rPr>
              <a:t>宠物</a:t>
            </a:r>
            <a:r>
              <a:rPr lang="zh-CN" sz="2800" i="0" u="none" strike="noStrike" cap="none" dirty="0">
                <a:solidFill>
                  <a:schemeClr val="dk1"/>
                </a:solidFill>
                <a:latin typeface="STKaiti"/>
                <a:ea typeface="STKaiti"/>
                <a:cs typeface="STKaiti"/>
                <a:sym typeface="STKaiti"/>
              </a:rPr>
              <a:t>？</a:t>
            </a:r>
            <a:endParaRPr sz="2800" i="0" u="none" strike="noStrike" cap="none" dirty="0">
              <a:solidFill>
                <a:schemeClr val="dk1"/>
              </a:solidFill>
              <a:latin typeface="STKaiti"/>
              <a:ea typeface="STKaiti"/>
              <a:cs typeface="STKaiti"/>
              <a:sym typeface="STKaiti"/>
            </a:endParaRPr>
          </a:p>
          <a:p>
            <a:pPr marL="0" marR="0" lvl="0" indent="0" algn="l" rtl="0">
              <a:lnSpc>
                <a:spcPct val="90000"/>
              </a:lnSpc>
              <a:spcBef>
                <a:spcPts val="1000"/>
              </a:spcBef>
              <a:spcAft>
                <a:spcPts val="0"/>
              </a:spcAft>
              <a:buClr>
                <a:schemeClr val="dk1"/>
              </a:buClr>
              <a:buSzPts val="2800"/>
              <a:buFont typeface="Arial"/>
              <a:buNone/>
            </a:pPr>
            <a:endParaRPr sz="2800" i="0" u="none" strike="noStrike" cap="none" dirty="0">
              <a:solidFill>
                <a:schemeClr val="dk1"/>
              </a:solidFill>
              <a:latin typeface="STKaiti"/>
              <a:ea typeface="STKaiti"/>
              <a:cs typeface="STKaiti"/>
              <a:sym typeface="STKait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br>
              <a:rPr lang="zh-CN" sz="4400" i="0" u="none" strike="noStrike" cap="none" dirty="0">
                <a:solidFill>
                  <a:schemeClr val="dk1"/>
                </a:solidFill>
                <a:latin typeface="STKaiti"/>
                <a:ea typeface="STKaiti"/>
                <a:cs typeface="STKaiti"/>
                <a:sym typeface="STKaiti"/>
              </a:rPr>
            </a:br>
            <a:r>
              <a:rPr lang="en-US" altLang="zh-CN">
                <a:latin typeface="STKaiti"/>
                <a:ea typeface="STKaiti"/>
                <a:cs typeface="STKaiti"/>
                <a:sym typeface="STKaiti"/>
              </a:rPr>
              <a:t>Activity 6  </a:t>
            </a:r>
            <a:r>
              <a:rPr lang="zh-CN" sz="4400" i="0" u="none" strike="noStrike" cap="none">
                <a:solidFill>
                  <a:schemeClr val="dk1"/>
                </a:solidFill>
                <a:latin typeface="STKaiti"/>
                <a:ea typeface="STKaiti"/>
                <a:cs typeface="STKaiti"/>
                <a:sym typeface="STKaiti"/>
              </a:rPr>
              <a:t>阅读理解</a:t>
            </a:r>
            <a:endParaRPr sz="4400" i="0" u="none" strike="noStrike" cap="none" dirty="0">
              <a:solidFill>
                <a:schemeClr val="dk1"/>
              </a:solidFill>
              <a:latin typeface="STKaiti"/>
              <a:ea typeface="STKaiti"/>
              <a:cs typeface="STKaiti"/>
              <a:sym typeface="STKaiti"/>
            </a:endParaRPr>
          </a:p>
          <a:p>
            <a:pPr marL="0" marR="0" lvl="0" indent="0" algn="l" rtl="0">
              <a:lnSpc>
                <a:spcPct val="90000"/>
              </a:lnSpc>
              <a:spcBef>
                <a:spcPts val="0"/>
              </a:spcBef>
              <a:spcAft>
                <a:spcPts val="0"/>
              </a:spcAft>
              <a:buClr>
                <a:schemeClr val="dk1"/>
              </a:buClr>
              <a:buSzPts val="4400"/>
              <a:buFont typeface="Calibri"/>
              <a:buNone/>
            </a:pPr>
            <a:endParaRPr sz="4400" i="0" u="none" strike="noStrike" cap="none" dirty="0">
              <a:solidFill>
                <a:schemeClr val="dk1"/>
              </a:solidFill>
              <a:latin typeface="STKaiti"/>
              <a:ea typeface="STKaiti"/>
              <a:cs typeface="STKaiti"/>
              <a:sym typeface="STKaiti"/>
            </a:endParaRPr>
          </a:p>
        </p:txBody>
      </p:sp>
      <p:sp>
        <p:nvSpPr>
          <p:cNvPr id="284" name="Google Shape;284;p36"/>
          <p:cNvSpPr txBox="1">
            <a:spLocks noGrp="1"/>
          </p:cNvSpPr>
          <p:nvPr>
            <p:ph type="body" idx="1"/>
          </p:nvPr>
        </p:nvSpPr>
        <p:spPr>
          <a:xfrm>
            <a:off x="966800" y="1897050"/>
            <a:ext cx="9890700" cy="43515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a:buNone/>
            </a:pPr>
            <a:r>
              <a:rPr lang="zh-CN" sz="2800" i="0" u="none" strike="noStrike" cap="none">
                <a:solidFill>
                  <a:schemeClr val="dk1"/>
                </a:solidFill>
                <a:latin typeface="STKaiti"/>
                <a:ea typeface="STKaiti"/>
                <a:cs typeface="STKaiti"/>
                <a:sym typeface="STKaiti"/>
              </a:rPr>
              <a:t>1)   为什么越来越多的人喜欢去宠物咖啡馆坐坐？</a:t>
            </a:r>
            <a:endParaRPr sz="2800" i="0" u="none" strike="noStrike" cap="none">
              <a:solidFill>
                <a:schemeClr val="dk1"/>
              </a:solidFill>
              <a:latin typeface="STKaiti"/>
              <a:ea typeface="STKaiti"/>
              <a:cs typeface="STKaiti"/>
              <a:sym typeface="STKaiti"/>
            </a:endParaRPr>
          </a:p>
          <a:p>
            <a:pPr marL="0" marR="0" lvl="0" indent="0" algn="l" rtl="0">
              <a:lnSpc>
                <a:spcPct val="150000"/>
              </a:lnSpc>
              <a:spcBef>
                <a:spcPts val="1000"/>
              </a:spcBef>
              <a:spcAft>
                <a:spcPts val="0"/>
              </a:spcAft>
              <a:buClr>
                <a:schemeClr val="dk1"/>
              </a:buClr>
              <a:buSzPts val="2800"/>
              <a:buFont typeface="Arial"/>
              <a:buNone/>
            </a:pPr>
            <a:r>
              <a:rPr lang="zh-CN" sz="2800" i="0" u="none" strike="noStrike" cap="none">
                <a:solidFill>
                  <a:schemeClr val="dk1"/>
                </a:solidFill>
                <a:latin typeface="STKaiti"/>
                <a:ea typeface="STKaiti"/>
                <a:cs typeface="STKaiti"/>
                <a:sym typeface="STKaiti"/>
              </a:rPr>
              <a:t>2）谁在韩国首尔的绵羊咖啡馆可以打九折？</a:t>
            </a:r>
            <a:endParaRPr sz="2800" i="0" u="none" strike="noStrike" cap="none">
              <a:solidFill>
                <a:schemeClr val="dk1"/>
              </a:solidFill>
              <a:latin typeface="STKaiti"/>
              <a:ea typeface="STKaiti"/>
              <a:cs typeface="STKaiti"/>
              <a:sym typeface="STKaiti"/>
            </a:endParaRPr>
          </a:p>
          <a:p>
            <a:pPr marL="0" marR="0" lvl="0" indent="0" algn="l" rtl="0">
              <a:lnSpc>
                <a:spcPct val="150000"/>
              </a:lnSpc>
              <a:spcBef>
                <a:spcPts val="1000"/>
              </a:spcBef>
              <a:spcAft>
                <a:spcPts val="0"/>
              </a:spcAft>
              <a:buClr>
                <a:schemeClr val="dk1"/>
              </a:buClr>
              <a:buSzPts val="2800"/>
              <a:buFont typeface="Arial"/>
              <a:buNone/>
            </a:pPr>
            <a:r>
              <a:rPr lang="zh-CN" sz="2800" i="0" u="none" strike="noStrike" cap="none">
                <a:solidFill>
                  <a:schemeClr val="dk1"/>
                </a:solidFill>
                <a:latin typeface="STKaiti"/>
                <a:ea typeface="STKaiti"/>
                <a:cs typeface="STKaiti"/>
                <a:sym typeface="STKaiti"/>
              </a:rPr>
              <a:t>3）如果你喜欢美国洛杉矶的狗狗咖啡馆的狗狗，你可以带它   回家吗？为什么？</a:t>
            </a:r>
            <a:endParaRPr sz="2800" i="0" u="none" strike="noStrike" cap="none">
              <a:solidFill>
                <a:schemeClr val="dk1"/>
              </a:solidFill>
              <a:latin typeface="STKaiti"/>
              <a:ea typeface="STKaiti"/>
              <a:cs typeface="STKaiti"/>
              <a:sym typeface="STKaiti"/>
            </a:endParaRPr>
          </a:p>
          <a:p>
            <a:pPr marL="0" marR="0" lvl="0" indent="0" algn="l" rtl="0">
              <a:lnSpc>
                <a:spcPct val="150000"/>
              </a:lnSpc>
              <a:spcBef>
                <a:spcPts val="1000"/>
              </a:spcBef>
              <a:spcAft>
                <a:spcPts val="0"/>
              </a:spcAft>
              <a:buClr>
                <a:schemeClr val="dk1"/>
              </a:buClr>
              <a:buSzPts val="2800"/>
              <a:buFont typeface="Arial"/>
              <a:buNone/>
            </a:pPr>
            <a:r>
              <a:rPr lang="zh-CN" sz="2800" i="0" u="none" strike="noStrike" cap="none">
                <a:solidFill>
                  <a:schemeClr val="dk1"/>
                </a:solidFill>
                <a:latin typeface="STKaiti"/>
                <a:ea typeface="STKaiti"/>
                <a:cs typeface="STKaiti"/>
                <a:sym typeface="STKaiti"/>
              </a:rPr>
              <a:t>4）你觉得流浪狗是一种宠物狗吗？</a:t>
            </a:r>
            <a:endParaRPr sz="2800" i="0" u="none" strike="noStrike" cap="none">
              <a:solidFill>
                <a:schemeClr val="dk1"/>
              </a:solidFill>
              <a:latin typeface="STKaiti"/>
              <a:ea typeface="STKaiti"/>
              <a:cs typeface="STKaiti"/>
              <a:sym typeface="STKaiti"/>
            </a:endParaRPr>
          </a:p>
          <a:p>
            <a:pPr marL="0" marR="0" lvl="0" indent="0" algn="l" rtl="0">
              <a:lnSpc>
                <a:spcPct val="150000"/>
              </a:lnSpc>
              <a:spcBef>
                <a:spcPts val="1000"/>
              </a:spcBef>
              <a:spcAft>
                <a:spcPts val="0"/>
              </a:spcAft>
              <a:buClr>
                <a:schemeClr val="dk1"/>
              </a:buClr>
              <a:buSzPts val="2800"/>
              <a:buFont typeface="Arial"/>
              <a:buNone/>
            </a:pPr>
            <a:r>
              <a:rPr lang="zh-CN" sz="2800" i="0" u="none" strike="noStrike" cap="none">
                <a:solidFill>
                  <a:schemeClr val="dk1"/>
                </a:solidFill>
                <a:latin typeface="STKaiti"/>
                <a:ea typeface="STKaiti"/>
                <a:cs typeface="STKaiti"/>
                <a:sym typeface="STKaiti"/>
              </a:rPr>
              <a:t>5)   如果你家附近有一间宠物咖啡馆，你会去吗？为什么？</a:t>
            </a:r>
            <a:endParaRPr sz="2800" i="0" u="none" strike="noStrike" cap="none">
              <a:solidFill>
                <a:schemeClr val="dk1"/>
              </a:solidFill>
              <a:latin typeface="STKaiti"/>
              <a:ea typeface="STKaiti"/>
              <a:cs typeface="STKaiti"/>
              <a:sym typeface="STKait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7"/>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17"/>
          <p:cNvSpPr/>
          <p:nvPr/>
        </p:nvSpPr>
        <p:spPr>
          <a:xfrm>
            <a:off x="477012" y="480060"/>
            <a:ext cx="11237976" cy="5897880"/>
          </a:xfrm>
          <a:prstGeom prst="rect">
            <a:avLst/>
          </a:prstGeom>
          <a:solidFill>
            <a:srgbClr val="FFFFFF"/>
          </a:solidFill>
          <a:ln>
            <a:noFill/>
          </a:ln>
          <a:effectLst>
            <a:outerShdw blurRad="63500" dist="17780" dir="5400000" algn="t"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6" name="Google Shape;116;p17" descr="A close up of a logo&#10;&#10;Description generated with very high confidence"/>
          <p:cNvPicPr preferRelativeResize="0"/>
          <p:nvPr/>
        </p:nvPicPr>
        <p:blipFill rotWithShape="1">
          <a:blip r:embed="rId3">
            <a:alphaModFix/>
          </a:blip>
          <a:srcRect/>
          <a:stretch/>
        </p:blipFill>
        <p:spPr>
          <a:xfrm>
            <a:off x="3744944" y="1077092"/>
            <a:ext cx="6732732" cy="4865933"/>
          </a:xfrm>
          <a:prstGeom prst="rect">
            <a:avLst/>
          </a:prstGeom>
          <a:noFill/>
          <a:ln>
            <a:noFill/>
          </a:ln>
        </p:spPr>
      </p:pic>
      <p:sp>
        <p:nvSpPr>
          <p:cNvPr id="117" name="Google Shape;117;p17"/>
          <p:cNvSpPr/>
          <p:nvPr/>
        </p:nvSpPr>
        <p:spPr>
          <a:xfrm>
            <a:off x="842041" y="1245798"/>
            <a:ext cx="2734101" cy="2466468"/>
          </a:xfrm>
          <a:prstGeom prst="wedgeRoundRectCallout">
            <a:avLst>
              <a:gd name="adj1" fmla="val -20833"/>
              <a:gd name="adj2" fmla="val 62500"/>
              <a:gd name="adj3" fmla="val 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zh-CN" sz="2800" i="0" u="none" strike="noStrike" cap="none">
                <a:solidFill>
                  <a:schemeClr val="lt1"/>
                </a:solidFill>
                <a:latin typeface="STKaiti"/>
                <a:ea typeface="STKaiti"/>
                <a:cs typeface="STKaiti"/>
                <a:sym typeface="STKaiti"/>
              </a:rPr>
              <a:t>你觉得十二生肖里面有哪些动物可以当宠物？​</a:t>
            </a:r>
            <a:endParaRPr sz="2800">
              <a:solidFill>
                <a:schemeClr val="lt1"/>
              </a:solidFill>
              <a:latin typeface="STKaiti"/>
              <a:ea typeface="STKaiti"/>
              <a:cs typeface="STKaiti"/>
              <a:sym typeface="STKait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1800">
                <a:solidFill>
                  <a:schemeClr val="lt1"/>
                </a:solidFill>
                <a:latin typeface="Calibri"/>
                <a:ea typeface="Calibri"/>
                <a:cs typeface="Calibri"/>
                <a:sym typeface="Calibri"/>
              </a:rPr>
              <a:t>https://www.youtube.com/watch?v=6xjLRUjzmCo</a:t>
            </a:r>
            <a:endParaRPr sz="1800">
              <a:solidFill>
                <a:schemeClr val="lt1"/>
              </a:solidFill>
              <a:latin typeface="Calibri"/>
              <a:ea typeface="Calibri"/>
              <a:cs typeface="Calibri"/>
              <a:sym typeface="Calibri"/>
            </a:endParaRPr>
          </a:p>
        </p:txBody>
      </p:sp>
      <p:sp>
        <p:nvSpPr>
          <p:cNvPr id="124" name="Google Shape;124;p18"/>
          <p:cNvSpPr txBox="1"/>
          <p:nvPr/>
        </p:nvSpPr>
        <p:spPr>
          <a:xfrm>
            <a:off x="655308" y="1833611"/>
            <a:ext cx="5257800" cy="2427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zh-CN" sz="4000">
                <a:solidFill>
                  <a:schemeClr val="dk1"/>
                </a:solidFill>
                <a:latin typeface="STKaiti"/>
                <a:ea typeface="STKaiti"/>
                <a:cs typeface="STKaiti"/>
                <a:sym typeface="STKaiti"/>
              </a:rPr>
              <a:t>除了可以养这些      </a:t>
            </a:r>
            <a:r>
              <a:rPr lang="zh-CN" sz="6000">
                <a:solidFill>
                  <a:srgbClr val="FF0000"/>
                </a:solidFill>
                <a:latin typeface="STKaiti"/>
                <a:ea typeface="STKaiti"/>
                <a:cs typeface="STKaiti"/>
                <a:sym typeface="STKaiti"/>
              </a:rPr>
              <a:t>宠物</a:t>
            </a:r>
            <a:r>
              <a:rPr lang="zh-CN" sz="4000">
                <a:solidFill>
                  <a:schemeClr val="dk1"/>
                </a:solidFill>
                <a:latin typeface="STKaiti"/>
                <a:ea typeface="STKaiti"/>
                <a:cs typeface="STKaiti"/>
                <a:sym typeface="STKaiti"/>
              </a:rPr>
              <a:t>以外，还可以</a:t>
            </a:r>
            <a:r>
              <a:rPr lang="zh-CN" sz="6000">
                <a:solidFill>
                  <a:schemeClr val="accent6"/>
                </a:solidFill>
                <a:latin typeface="STKaiti"/>
                <a:ea typeface="STKaiti"/>
                <a:cs typeface="STKaiti"/>
                <a:sym typeface="STKaiti"/>
              </a:rPr>
              <a:t>养</a:t>
            </a:r>
            <a:r>
              <a:rPr lang="zh-CN" sz="4000">
                <a:solidFill>
                  <a:schemeClr val="dk1"/>
                </a:solidFill>
                <a:latin typeface="STKaiti"/>
                <a:ea typeface="STKaiti"/>
                <a:cs typeface="STKaiti"/>
                <a:sym typeface="STKaiti"/>
              </a:rPr>
              <a:t>什么？</a:t>
            </a:r>
            <a:endParaRPr>
              <a:latin typeface="STKaiti"/>
              <a:ea typeface="STKaiti"/>
              <a:cs typeface="STKaiti"/>
              <a:sym typeface="STKaiti"/>
            </a:endParaRPr>
          </a:p>
          <a:p>
            <a:pPr marL="0" marR="0" lvl="0" indent="0" algn="l" rtl="0">
              <a:lnSpc>
                <a:spcPct val="80000"/>
              </a:lnSpc>
              <a:spcBef>
                <a:spcPts val="600"/>
              </a:spcBef>
              <a:spcAft>
                <a:spcPts val="0"/>
              </a:spcAft>
              <a:buNone/>
            </a:pPr>
            <a:r>
              <a:rPr lang="zh-CN" sz="6000">
                <a:solidFill>
                  <a:schemeClr val="accent2"/>
                </a:solidFill>
                <a:latin typeface="STKaiti"/>
                <a:ea typeface="STKaiti"/>
                <a:cs typeface="STKaiti"/>
                <a:sym typeface="STKaiti"/>
              </a:rPr>
              <a:t>电子宠物</a:t>
            </a:r>
            <a:endParaRPr sz="6000">
              <a:latin typeface="STKaiti"/>
              <a:ea typeface="STKaiti"/>
              <a:cs typeface="STKaiti"/>
              <a:sym typeface="STKaiti"/>
            </a:endParaRPr>
          </a:p>
          <a:p>
            <a:pPr marL="0" marR="0" lvl="0" indent="0" algn="l" rtl="0">
              <a:lnSpc>
                <a:spcPct val="80000"/>
              </a:lnSpc>
              <a:spcBef>
                <a:spcPts val="600"/>
              </a:spcBef>
              <a:spcAft>
                <a:spcPts val="0"/>
              </a:spcAft>
              <a:buNone/>
            </a:pPr>
            <a:endParaRPr sz="4000">
              <a:solidFill>
                <a:schemeClr val="dk1"/>
              </a:solidFill>
              <a:latin typeface="STKaiti"/>
              <a:ea typeface="STKaiti"/>
              <a:cs typeface="STKaiti"/>
              <a:sym typeface="STKaiti"/>
            </a:endParaRPr>
          </a:p>
        </p:txBody>
      </p:sp>
      <p:pic>
        <p:nvPicPr>
          <p:cNvPr id="125" name="Google Shape;125;p18"/>
          <p:cNvPicPr preferRelativeResize="0"/>
          <p:nvPr/>
        </p:nvPicPr>
        <p:blipFill rotWithShape="1">
          <a:blip r:embed="rId3">
            <a:alphaModFix/>
          </a:blip>
          <a:srcRect r="6576"/>
          <a:stretch/>
        </p:blipFill>
        <p:spPr>
          <a:xfrm>
            <a:off x="5913124" y="10"/>
            <a:ext cx="6278877" cy="6857990"/>
          </a:xfrm>
          <a:custGeom>
            <a:avLst/>
            <a:gdLst/>
            <a:ahLst/>
            <a:cxnLst/>
            <a:rect l="l" t="t" r="r" b="b"/>
            <a:pathLst>
              <a:path w="6278877" h="6858000" extrusionOk="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ln>
            <a:noFill/>
          </a:ln>
        </p:spPr>
      </p:pic>
      <p:sp>
        <p:nvSpPr>
          <p:cNvPr id="126" name="Google Shape;126;p18"/>
          <p:cNvSpPr/>
          <p:nvPr/>
        </p:nvSpPr>
        <p:spPr>
          <a:xfrm flipH="1">
            <a:off x="4659085" y="4767942"/>
            <a:ext cx="2615292" cy="1322614"/>
          </a:xfrm>
          <a:prstGeom prst="roundRect">
            <a:avLst>
              <a:gd name="adj" fmla="val 16667"/>
            </a:avLst>
          </a:prstGeom>
          <a:solidFill>
            <a:srgbClr val="FFF2CC"/>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CN" sz="2400" u="sng">
                <a:solidFill>
                  <a:schemeClr val="hlink"/>
                </a:solidFill>
                <a:latin typeface="Calibri"/>
                <a:ea typeface="Calibri"/>
                <a:cs typeface="Calibri"/>
                <a:sym typeface="Calibri"/>
                <a:hlinkClick r:id="rId4"/>
              </a:rPr>
              <a:t>Pou is in Real Life</a:t>
            </a:r>
            <a:endParaRPr/>
          </a:p>
        </p:txBody>
      </p:sp>
      <p:sp>
        <p:nvSpPr>
          <p:cNvPr id="127" name="Google Shape;127;p18"/>
          <p:cNvSpPr txBox="1"/>
          <p:nvPr/>
        </p:nvSpPr>
        <p:spPr>
          <a:xfrm>
            <a:off x="547212" y="6362943"/>
            <a:ext cx="5474018"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a:solidFill>
                  <a:schemeClr val="dk1"/>
                </a:solidFill>
                <a:latin typeface="Calibri"/>
                <a:ea typeface="Calibri"/>
                <a:cs typeface="Calibri"/>
                <a:sym typeface="Calibri"/>
              </a:rPr>
              <a:t>https://www.deviantart.com/rabbidsandfriends/art/Pou-531027560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9"/>
          <p:cNvPicPr preferRelativeResize="0"/>
          <p:nvPr/>
        </p:nvPicPr>
        <p:blipFill rotWithShape="1">
          <a:blip r:embed="rId3">
            <a:alphaModFix/>
          </a:blip>
          <a:srcRect/>
          <a:stretch/>
        </p:blipFill>
        <p:spPr>
          <a:xfrm>
            <a:off x="717550" y="863600"/>
            <a:ext cx="10756900" cy="5130800"/>
          </a:xfrm>
          <a:prstGeom prst="rect">
            <a:avLst/>
          </a:prstGeom>
          <a:noFill/>
          <a:ln>
            <a:noFill/>
          </a:ln>
        </p:spPr>
      </p:pic>
      <p:sp>
        <p:nvSpPr>
          <p:cNvPr id="134" name="Google Shape;134;p19"/>
          <p:cNvSpPr txBox="1"/>
          <p:nvPr/>
        </p:nvSpPr>
        <p:spPr>
          <a:xfrm>
            <a:off x="2114550" y="6100763"/>
            <a:ext cx="81153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1800" u="sng">
                <a:solidFill>
                  <a:schemeClr val="hlink"/>
                </a:solidFill>
                <a:latin typeface="Calibri"/>
                <a:ea typeface="Calibri"/>
                <a:cs typeface="Calibri"/>
                <a:sym typeface="Calibri"/>
                <a:hlinkClick r:id="rId4"/>
              </a:rPr>
              <a:t>https://www.youtube.com/watch?time_continue=6&amp;v=fZzLGe2bN4A</a:t>
            </a:r>
            <a:endParaRPr sz="1800" b="1">
              <a:solidFill>
                <a:schemeClr val="dk1"/>
              </a:solidFill>
              <a:latin typeface="Calibri"/>
              <a:ea typeface="Calibri"/>
              <a:cs typeface="Calibri"/>
              <a:sym typeface="Calibri"/>
            </a:endParaRPr>
          </a:p>
        </p:txBody>
      </p:sp>
      <p:pic>
        <p:nvPicPr>
          <p:cNvPr id="135" name="Google Shape;135;p19"/>
          <p:cNvPicPr preferRelativeResize="0"/>
          <p:nvPr/>
        </p:nvPicPr>
        <p:blipFill rotWithShape="1">
          <a:blip r:embed="rId5">
            <a:alphaModFix/>
          </a:blip>
          <a:srcRect/>
          <a:stretch/>
        </p:blipFill>
        <p:spPr>
          <a:xfrm>
            <a:off x="717550" y="64282"/>
            <a:ext cx="10756900" cy="67294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5"/>
                                        </p:tgtEl>
                                      </p:cBhvr>
                                    </p:animEffect>
                                    <p:set>
                                      <p:cBhvr>
                                        <p:cTn id="7" dur="1" fill="hold">
                                          <p:stCondLst>
                                            <p:cond delay="2000"/>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ltLang="zh-CN" dirty="0">
                <a:latin typeface="STKaiti"/>
                <a:ea typeface="STKaiti"/>
                <a:cs typeface="STKaiti"/>
                <a:sym typeface="STKaiti"/>
              </a:rPr>
              <a:t>Activity 2</a:t>
            </a:r>
            <a:r>
              <a:rPr lang="zh-CN" sz="4400" i="0" u="none" strike="noStrike" cap="none" dirty="0">
                <a:solidFill>
                  <a:schemeClr val="dk1"/>
                </a:solidFill>
                <a:latin typeface="STKaiti"/>
                <a:ea typeface="STKaiti"/>
                <a:cs typeface="STKaiti"/>
                <a:sym typeface="STKaiti"/>
              </a:rPr>
              <a:t> 作业报告</a:t>
            </a:r>
            <a:endParaRPr sz="4400" i="0" u="none" strike="noStrike" cap="none" dirty="0">
              <a:solidFill>
                <a:schemeClr val="dk1"/>
              </a:solidFill>
              <a:latin typeface="STKaiti"/>
              <a:ea typeface="STKaiti"/>
              <a:cs typeface="STKaiti"/>
              <a:sym typeface="STKaiti"/>
            </a:endParaRPr>
          </a:p>
        </p:txBody>
      </p:sp>
      <p:sp>
        <p:nvSpPr>
          <p:cNvPr id="142" name="Google Shape;142;p20"/>
          <p:cNvSpPr txBox="1">
            <a:spLocks noGrp="1"/>
          </p:cNvSpPr>
          <p:nvPr>
            <p:ph type="body" idx="1"/>
          </p:nvPr>
        </p:nvSpPr>
        <p:spPr>
          <a:xfrm>
            <a:off x="838200" y="1977513"/>
            <a:ext cx="10515600" cy="39636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chemeClr val="dk1"/>
              </a:buClr>
              <a:buSzPts val="3600"/>
              <a:buFont typeface="STKaiti"/>
              <a:buChar char="•"/>
            </a:pPr>
            <a:r>
              <a:rPr lang="zh-CN" sz="3600" i="0" u="none" strike="noStrike" cap="none">
                <a:solidFill>
                  <a:schemeClr val="dk1"/>
                </a:solidFill>
                <a:latin typeface="STKaiti"/>
                <a:ea typeface="STKaiti"/>
                <a:cs typeface="STKaiti"/>
                <a:sym typeface="STKaiti"/>
              </a:rPr>
              <a:t>这是一家什么店？</a:t>
            </a:r>
            <a:endParaRPr sz="3600" i="0" u="none" strike="noStrike" cap="none">
              <a:solidFill>
                <a:schemeClr val="dk1"/>
              </a:solidFill>
              <a:latin typeface="STKaiti"/>
              <a:ea typeface="STKaiti"/>
              <a:cs typeface="STKaiti"/>
              <a:sym typeface="STKaiti"/>
            </a:endParaRPr>
          </a:p>
          <a:p>
            <a:pPr marL="457200" marR="0" lvl="0" indent="-457200" algn="l" rtl="0">
              <a:lnSpc>
                <a:spcPct val="115000"/>
              </a:lnSpc>
              <a:spcBef>
                <a:spcPts val="0"/>
              </a:spcBef>
              <a:spcAft>
                <a:spcPts val="0"/>
              </a:spcAft>
              <a:buClr>
                <a:schemeClr val="dk1"/>
              </a:buClr>
              <a:buSzPts val="3600"/>
              <a:buFont typeface="STKaiti"/>
              <a:buChar char="•"/>
            </a:pPr>
            <a:r>
              <a:rPr lang="zh-CN" sz="3600" i="0" u="none" strike="noStrike" cap="none">
                <a:solidFill>
                  <a:schemeClr val="dk1"/>
                </a:solidFill>
                <a:latin typeface="STKaiti"/>
                <a:ea typeface="STKaiti"/>
                <a:cs typeface="STKaiti"/>
                <a:sym typeface="STKaiti"/>
              </a:rPr>
              <a:t>在这家店你会吃到汉堡包吗？为什么？</a:t>
            </a:r>
            <a:endParaRPr sz="3600" i="0" u="none" strike="noStrike" cap="none">
              <a:solidFill>
                <a:schemeClr val="dk1"/>
              </a:solidFill>
              <a:latin typeface="STKaiti"/>
              <a:ea typeface="STKaiti"/>
              <a:cs typeface="STKaiti"/>
              <a:sym typeface="STKaiti"/>
            </a:endParaRPr>
          </a:p>
          <a:p>
            <a:pPr marL="457200" marR="0" lvl="0" indent="-457200" algn="l" rtl="0">
              <a:lnSpc>
                <a:spcPct val="115000"/>
              </a:lnSpc>
              <a:spcBef>
                <a:spcPts val="0"/>
              </a:spcBef>
              <a:spcAft>
                <a:spcPts val="0"/>
              </a:spcAft>
              <a:buClr>
                <a:schemeClr val="dk1"/>
              </a:buClr>
              <a:buSzPts val="3600"/>
              <a:buFont typeface="STKaiti"/>
              <a:buChar char="•"/>
            </a:pPr>
            <a:r>
              <a:rPr lang="zh-CN" sz="3600" i="0" u="none" strike="noStrike" cap="none">
                <a:solidFill>
                  <a:schemeClr val="dk1"/>
                </a:solidFill>
                <a:latin typeface="STKaiti"/>
                <a:ea typeface="STKaiti"/>
                <a:cs typeface="STKaiti"/>
                <a:sym typeface="STKaiti"/>
              </a:rPr>
              <a:t>古荳什么样的狗？你觉得养古荳会花很多钱吗？为什么？</a:t>
            </a:r>
            <a:endParaRPr sz="3600" i="0" u="none" strike="noStrike" cap="none">
              <a:solidFill>
                <a:schemeClr val="dk1"/>
              </a:solidFill>
              <a:latin typeface="STKaiti"/>
              <a:ea typeface="STKaiti"/>
              <a:cs typeface="STKaiti"/>
              <a:sym typeface="STKaiti"/>
            </a:endParaRPr>
          </a:p>
          <a:p>
            <a:pPr marL="457200" marR="0" lvl="0" indent="-457200" algn="l" rtl="0">
              <a:lnSpc>
                <a:spcPct val="115000"/>
              </a:lnSpc>
              <a:spcBef>
                <a:spcPts val="0"/>
              </a:spcBef>
              <a:spcAft>
                <a:spcPts val="0"/>
              </a:spcAft>
              <a:buClr>
                <a:schemeClr val="dk1"/>
              </a:buClr>
              <a:buSzPts val="3600"/>
              <a:buFont typeface="STKaiti"/>
              <a:buChar char="•"/>
            </a:pPr>
            <a:r>
              <a:rPr lang="zh-CN" sz="3600" i="0" u="none" strike="noStrike" cap="none">
                <a:solidFill>
                  <a:schemeClr val="dk1"/>
                </a:solidFill>
                <a:latin typeface="STKaiti"/>
                <a:ea typeface="STKaiti"/>
                <a:cs typeface="STKaiti"/>
                <a:sym typeface="STKaiti"/>
              </a:rPr>
              <a:t>你喜欢贵宾狗吗？你或者你的朋友有贵宾狗吗？</a:t>
            </a:r>
            <a:endParaRPr sz="3600" i="0" u="none" strike="noStrike" cap="none">
              <a:solidFill>
                <a:schemeClr val="dk1"/>
              </a:solidFill>
              <a:latin typeface="STKaiti"/>
              <a:ea typeface="STKaiti"/>
              <a:cs typeface="STKaiti"/>
              <a:sym typeface="STKaiti"/>
            </a:endParaRPr>
          </a:p>
          <a:p>
            <a:pPr marL="457200" marR="0" lvl="0" indent="-457200" algn="l" rtl="0">
              <a:lnSpc>
                <a:spcPct val="115000"/>
              </a:lnSpc>
              <a:spcBef>
                <a:spcPts val="0"/>
              </a:spcBef>
              <a:spcAft>
                <a:spcPts val="0"/>
              </a:spcAft>
              <a:buClr>
                <a:schemeClr val="dk1"/>
              </a:buClr>
              <a:buSzPts val="3600"/>
              <a:buFont typeface="STKaiti"/>
              <a:buChar char="•"/>
            </a:pPr>
            <a:r>
              <a:rPr lang="zh-CN" sz="3600" i="0" u="none" strike="noStrike" cap="none">
                <a:solidFill>
                  <a:schemeClr val="dk1"/>
                </a:solidFill>
                <a:latin typeface="STKaiti"/>
                <a:ea typeface="STKaiti"/>
                <a:cs typeface="STKaiti"/>
                <a:sym typeface="STKaiti"/>
              </a:rPr>
              <a:t>你觉得大毛屋这家火锅店有什么特色？</a:t>
            </a:r>
            <a:endParaRPr sz="3600">
              <a:latin typeface="STKaiti"/>
              <a:ea typeface="STKaiti"/>
              <a:cs typeface="STKaiti"/>
              <a:sym typeface="STKaiti"/>
            </a:endParaRPr>
          </a:p>
        </p:txBody>
      </p:sp>
      <p:pic>
        <p:nvPicPr>
          <p:cNvPr id="143" name="Google Shape;143;p20" descr="A picture containing indoor&#10;&#10;Description generated with very high confidence"/>
          <p:cNvPicPr preferRelativeResize="0"/>
          <p:nvPr/>
        </p:nvPicPr>
        <p:blipFill rotWithShape="1">
          <a:blip r:embed="rId3">
            <a:alphaModFix/>
          </a:blip>
          <a:srcRect/>
          <a:stretch/>
        </p:blipFill>
        <p:spPr>
          <a:xfrm>
            <a:off x="8244175" y="144375"/>
            <a:ext cx="3659050" cy="2385726"/>
          </a:xfrm>
          <a:prstGeom prst="rect">
            <a:avLst/>
          </a:prstGeom>
          <a:noFill/>
          <a:ln>
            <a:noFill/>
          </a:ln>
        </p:spPr>
      </p:pic>
      <p:sp>
        <p:nvSpPr>
          <p:cNvPr id="144" name="Google Shape;144;p20"/>
          <p:cNvSpPr txBox="1"/>
          <p:nvPr/>
        </p:nvSpPr>
        <p:spPr>
          <a:xfrm>
            <a:off x="676275" y="6176963"/>
            <a:ext cx="6648451"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a:solidFill>
                  <a:schemeClr val="dk1"/>
                </a:solidFill>
                <a:latin typeface="Calibri"/>
                <a:ea typeface="Calibri"/>
                <a:cs typeface="Calibri"/>
                <a:sym typeface="Calibri"/>
              </a:rPr>
              <a:t>https://www.youtube.com/watch?time_continue=6&amp;v=fZzLGe2bN4A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10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10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fade">
                                      <p:cBhvr>
                                        <p:cTn id="17" dur="10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fade">
                                      <p:cBhvr>
                                        <p:cTn id="22" dur="10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fade">
                                      <p:cBhvr>
                                        <p:cTn id="27" dur="1000"/>
                                        <p:tgtEl>
                                          <p:spTgt spid="1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p:nvPr/>
        </p:nvSpPr>
        <p:spPr>
          <a:xfrm>
            <a:off x="859970" y="470807"/>
            <a:ext cx="100365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CN" sz="4000" b="1">
                <a:solidFill>
                  <a:schemeClr val="dk1"/>
                </a:solidFill>
                <a:latin typeface="STKaiti"/>
                <a:ea typeface="STKaiti"/>
                <a:cs typeface="STKaiti"/>
                <a:sym typeface="STKaiti"/>
              </a:rPr>
              <a:t>你觉得大毛屋这家火锅店有什么特色？</a:t>
            </a:r>
            <a:endParaRPr sz="4000" b="1">
              <a:solidFill>
                <a:schemeClr val="dk1"/>
              </a:solidFill>
              <a:latin typeface="STKaiti"/>
              <a:ea typeface="STKaiti"/>
              <a:cs typeface="STKaiti"/>
              <a:sym typeface="STKaiti"/>
            </a:endParaRPr>
          </a:p>
          <a:p>
            <a:pPr marL="0" marR="0" lvl="0" indent="0" algn="ctr" rtl="0">
              <a:spcBef>
                <a:spcPts val="0"/>
              </a:spcBef>
              <a:spcAft>
                <a:spcPts val="0"/>
              </a:spcAft>
              <a:buNone/>
            </a:pPr>
            <a:endParaRPr sz="4000" b="1">
              <a:solidFill>
                <a:schemeClr val="dk1"/>
              </a:solidFill>
              <a:latin typeface="STKaiti"/>
              <a:ea typeface="STKaiti"/>
              <a:cs typeface="STKaiti"/>
              <a:sym typeface="STKaiti"/>
            </a:endParaRPr>
          </a:p>
        </p:txBody>
      </p:sp>
      <p:pic>
        <p:nvPicPr>
          <p:cNvPr id="151" name="Google Shape;151;p21" descr="A picture containing indoor&#10;&#10;Description generated with very high confidence"/>
          <p:cNvPicPr preferRelativeResize="0"/>
          <p:nvPr/>
        </p:nvPicPr>
        <p:blipFill rotWithShape="1">
          <a:blip r:embed="rId3">
            <a:alphaModFix/>
          </a:blip>
          <a:srcRect/>
          <a:stretch/>
        </p:blipFill>
        <p:spPr>
          <a:xfrm>
            <a:off x="4224026" y="1821320"/>
            <a:ext cx="6490099" cy="4231573"/>
          </a:xfrm>
          <a:prstGeom prst="rect">
            <a:avLst/>
          </a:prstGeom>
          <a:noFill/>
          <a:ln>
            <a:noFill/>
          </a:ln>
        </p:spPr>
      </p:pic>
      <p:pic>
        <p:nvPicPr>
          <p:cNvPr id="152" name="Google Shape;152;p21"/>
          <p:cNvPicPr preferRelativeResize="0"/>
          <p:nvPr/>
        </p:nvPicPr>
        <p:blipFill rotWithShape="1">
          <a:blip r:embed="rId4">
            <a:alphaModFix/>
          </a:blip>
          <a:srcRect/>
          <a:stretch/>
        </p:blipFill>
        <p:spPr>
          <a:xfrm>
            <a:off x="1139377" y="2876550"/>
            <a:ext cx="3865418" cy="3686331"/>
          </a:xfrm>
          <a:prstGeom prst="rect">
            <a:avLst/>
          </a:prstGeom>
          <a:noFill/>
          <a:ln>
            <a:noFill/>
          </a:ln>
        </p:spPr>
      </p:pic>
      <p:sp>
        <p:nvSpPr>
          <p:cNvPr id="153" name="Google Shape;153;p21"/>
          <p:cNvSpPr txBox="1"/>
          <p:nvPr/>
        </p:nvSpPr>
        <p:spPr>
          <a:xfrm>
            <a:off x="5329238" y="6052892"/>
            <a:ext cx="6415087"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u="sng">
                <a:solidFill>
                  <a:schemeClr val="hlink"/>
                </a:solidFill>
                <a:latin typeface="Calibri"/>
                <a:ea typeface="Calibri"/>
                <a:cs typeface="Calibri"/>
                <a:sym typeface="Calibri"/>
                <a:hlinkClick r:id="rId5"/>
              </a:rPr>
              <a:t>http://mweb.gomaji.com/index-sub.php?pid=150618&amp;city=Taipei</a:t>
            </a:r>
            <a:endParaRPr sz="900" u="sng">
              <a:solidFill>
                <a:schemeClr val="hlink"/>
              </a:solidFill>
              <a:latin typeface="Calibri"/>
              <a:ea typeface="Calibri"/>
              <a:cs typeface="Calibri"/>
              <a:sym typeface="Calibri"/>
              <a:hlinkClick r:id="rId5"/>
            </a:endParaRPr>
          </a:p>
        </p:txBody>
      </p:sp>
      <p:sp>
        <p:nvSpPr>
          <p:cNvPr id="154" name="Google Shape;154;p21"/>
          <p:cNvSpPr txBox="1"/>
          <p:nvPr/>
        </p:nvSpPr>
        <p:spPr>
          <a:xfrm>
            <a:off x="5329238" y="6350169"/>
            <a:ext cx="6572250"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u="sng">
                <a:solidFill>
                  <a:schemeClr val="hlink"/>
                </a:solidFill>
                <a:latin typeface="Calibri"/>
                <a:ea typeface="Calibri"/>
                <a:cs typeface="Calibri"/>
                <a:sym typeface="Calibri"/>
                <a:hlinkClick r:id="rId6"/>
              </a:rPr>
              <a:t>https://www.youtube.com/watch?time_continue=6&amp;v=fZzLGe2bN4A</a:t>
            </a:r>
            <a:endParaRPr sz="9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500"/>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altLang="zh-CN" sz="4400" i="0" u="none" strike="noStrike" cap="none" dirty="0">
                <a:solidFill>
                  <a:schemeClr val="dk1"/>
                </a:solidFill>
                <a:latin typeface="STKaiti"/>
                <a:ea typeface="STKaiti"/>
                <a:cs typeface="STKaiti"/>
                <a:sym typeface="STKaiti"/>
              </a:rPr>
              <a:t>Activity 3  </a:t>
            </a:r>
            <a:endParaRPr dirty="0">
              <a:latin typeface="STKaiti"/>
              <a:ea typeface="STKaiti"/>
              <a:cs typeface="STKaiti"/>
              <a:sym typeface="STKaiti"/>
            </a:endParaRPr>
          </a:p>
        </p:txBody>
      </p:sp>
      <p:sp>
        <p:nvSpPr>
          <p:cNvPr id="161" name="Google Shape;16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zh-CN" sz="3600" i="0" u="none" strike="noStrike" cap="none">
                <a:solidFill>
                  <a:schemeClr val="dk1"/>
                </a:solidFill>
                <a:latin typeface="STKaiti"/>
                <a:ea typeface="STKaiti"/>
                <a:cs typeface="STKaiti"/>
                <a:sym typeface="STKaiti"/>
              </a:rPr>
              <a:t>在《宠物咖啡馆》文章里找出“ </a:t>
            </a:r>
            <a:r>
              <a:rPr lang="zh-CN" sz="3600" i="0" u="none" strike="noStrike" cap="none">
                <a:solidFill>
                  <a:schemeClr val="accent2"/>
                </a:solidFill>
                <a:latin typeface="STKaiti"/>
                <a:ea typeface="STKaiti"/>
                <a:cs typeface="STKaiti"/>
                <a:sym typeface="STKaiti"/>
              </a:rPr>
              <a:t>享受</a:t>
            </a:r>
            <a:r>
              <a:rPr lang="zh-CN" sz="3600" i="0" u="none" strike="noStrike" cap="none">
                <a:solidFill>
                  <a:schemeClr val="dk1"/>
                </a:solidFill>
                <a:latin typeface="STKaiti"/>
                <a:ea typeface="STKaiti"/>
                <a:cs typeface="STKaiti"/>
                <a:sym typeface="STKaiti"/>
              </a:rPr>
              <a:t> ”。</a:t>
            </a:r>
            <a:endParaRPr sz="3600" i="0" u="none" strike="noStrike" cap="none">
              <a:solidFill>
                <a:schemeClr val="dk1"/>
              </a:solidFill>
              <a:latin typeface="STKaiti"/>
              <a:ea typeface="STKaiti"/>
              <a:cs typeface="STKaiti"/>
              <a:sym typeface="STKaiti"/>
            </a:endParaRPr>
          </a:p>
          <a:p>
            <a:pPr marL="0" marR="0" lvl="0" indent="0" algn="l" rtl="0">
              <a:lnSpc>
                <a:spcPct val="90000"/>
              </a:lnSpc>
              <a:spcBef>
                <a:spcPts val="1000"/>
              </a:spcBef>
              <a:spcAft>
                <a:spcPts val="0"/>
              </a:spcAft>
              <a:buClr>
                <a:schemeClr val="dk1"/>
              </a:buClr>
              <a:buSzPts val="4000"/>
              <a:buFont typeface="Arial"/>
              <a:buNone/>
            </a:pPr>
            <a:endParaRPr sz="4000" b="0" i="0" u="none" strike="noStrike" cap="none">
              <a:solidFill>
                <a:schemeClr val="accent2"/>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3"/>
          <p:cNvPicPr preferRelativeResize="0"/>
          <p:nvPr/>
        </p:nvPicPr>
        <p:blipFill rotWithShape="1">
          <a:blip r:embed="rId3">
            <a:alphaModFix/>
          </a:blip>
          <a:srcRect/>
          <a:stretch/>
        </p:blipFill>
        <p:spPr>
          <a:xfrm>
            <a:off x="1049337" y="811213"/>
            <a:ext cx="3492500" cy="3492500"/>
          </a:xfrm>
          <a:prstGeom prst="rect">
            <a:avLst/>
          </a:prstGeom>
          <a:noFill/>
          <a:ln>
            <a:noFill/>
          </a:ln>
        </p:spPr>
      </p:pic>
      <p:pic>
        <p:nvPicPr>
          <p:cNvPr id="167" name="Google Shape;167;p23"/>
          <p:cNvPicPr preferRelativeResize="0"/>
          <p:nvPr/>
        </p:nvPicPr>
        <p:blipFill rotWithShape="1">
          <a:blip r:embed="rId4">
            <a:alphaModFix/>
          </a:blip>
          <a:srcRect/>
          <a:stretch/>
        </p:blipFill>
        <p:spPr>
          <a:xfrm>
            <a:off x="6750050" y="811213"/>
            <a:ext cx="3492500" cy="3492500"/>
          </a:xfrm>
          <a:prstGeom prst="rect">
            <a:avLst/>
          </a:prstGeom>
          <a:noFill/>
          <a:ln>
            <a:noFill/>
          </a:ln>
        </p:spPr>
      </p:pic>
      <p:sp>
        <p:nvSpPr>
          <p:cNvPr id="168" name="Google Shape;168;p23"/>
          <p:cNvSpPr txBox="1"/>
          <p:nvPr/>
        </p:nvSpPr>
        <p:spPr>
          <a:xfrm>
            <a:off x="1471613" y="4814888"/>
            <a:ext cx="245745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CN" sz="2400">
                <a:solidFill>
                  <a:schemeClr val="dk1"/>
                </a:solidFill>
                <a:latin typeface="Calibri"/>
                <a:ea typeface="Calibri"/>
                <a:cs typeface="Calibri"/>
                <a:sym typeface="Calibri"/>
              </a:rPr>
              <a:t>xiǎng</a:t>
            </a:r>
            <a:endParaRPr sz="2400">
              <a:solidFill>
                <a:schemeClr val="dk1"/>
              </a:solidFill>
              <a:latin typeface="Calibri"/>
              <a:ea typeface="Calibri"/>
              <a:cs typeface="Calibri"/>
              <a:sym typeface="Calibri"/>
            </a:endParaRPr>
          </a:p>
        </p:txBody>
      </p:sp>
      <p:sp>
        <p:nvSpPr>
          <p:cNvPr id="169" name="Google Shape;169;p23"/>
          <p:cNvSpPr txBox="1"/>
          <p:nvPr/>
        </p:nvSpPr>
        <p:spPr>
          <a:xfrm>
            <a:off x="7415213" y="4814888"/>
            <a:ext cx="2257425"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CN" sz="2400">
                <a:solidFill>
                  <a:schemeClr val="dk1"/>
                </a:solidFill>
                <a:latin typeface="Calibri"/>
                <a:ea typeface="Calibri"/>
                <a:cs typeface="Calibri"/>
                <a:sym typeface="Calibri"/>
              </a:rPr>
              <a:t>shòu</a:t>
            </a:r>
            <a:endParaRPr sz="2400">
              <a:solidFill>
                <a:schemeClr val="dk1"/>
              </a:solidFill>
              <a:latin typeface="Calibri"/>
              <a:ea typeface="Calibri"/>
              <a:cs typeface="Calibri"/>
              <a:sym typeface="Calibri"/>
            </a:endParaRPr>
          </a:p>
        </p:txBody>
      </p:sp>
      <p:sp>
        <p:nvSpPr>
          <p:cNvPr id="170" name="Google Shape;170;p23"/>
          <p:cNvSpPr txBox="1"/>
          <p:nvPr/>
        </p:nvSpPr>
        <p:spPr>
          <a:xfrm>
            <a:off x="3929063" y="5514974"/>
            <a:ext cx="4567237"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4000" b="1">
                <a:solidFill>
                  <a:schemeClr val="dk1"/>
                </a:solidFill>
                <a:latin typeface="STKaiti"/>
                <a:ea typeface="STKaiti"/>
                <a:cs typeface="STKaiti"/>
                <a:sym typeface="STKaiti"/>
              </a:rPr>
              <a:t>享受 _____</a:t>
            </a:r>
            <a:endParaRPr sz="4000" b="1">
              <a:solidFill>
                <a:schemeClr val="dk1"/>
              </a:solidFill>
              <a:latin typeface="STKaiti"/>
              <a:ea typeface="STKaiti"/>
              <a:cs typeface="STKaiti"/>
              <a:sym typeface="STKaiti"/>
            </a:endParaRPr>
          </a:p>
        </p:txBody>
      </p:sp>
      <p:sp>
        <p:nvSpPr>
          <p:cNvPr id="171" name="Google Shape;171;p23"/>
          <p:cNvSpPr txBox="1"/>
          <p:nvPr/>
        </p:nvSpPr>
        <p:spPr>
          <a:xfrm>
            <a:off x="1049337" y="6233898"/>
            <a:ext cx="8080376"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sz="900" u="sng">
                <a:solidFill>
                  <a:schemeClr val="hlink"/>
                </a:solidFill>
                <a:latin typeface="Calibri"/>
                <a:ea typeface="Calibri"/>
                <a:cs typeface="Calibri"/>
                <a:sym typeface="Calibri"/>
                <a:hlinkClick r:id="rId5"/>
              </a:rPr>
              <a:t>https://dictionary.writtenchinese.com/worddetail/xiangshou/1707/3/1</a:t>
            </a:r>
            <a:endParaRPr sz="9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anim calcmode="lin" valueType="num">
                                      <p:cBhvr additive="base">
                                        <p:cTn id="19" dur="500"/>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1466</TotalTime>
  <Words>802</Words>
  <Application>Microsoft Macintosh PowerPoint</Application>
  <PresentationFormat>Widescreen</PresentationFormat>
  <Paragraphs>110</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STKaiti</vt:lpstr>
      <vt:lpstr>Arial</vt:lpstr>
      <vt:lpstr>Calibri</vt:lpstr>
      <vt:lpstr>Office Theme</vt:lpstr>
      <vt:lpstr>Article 1:  宠物咖啡馆</vt:lpstr>
      <vt:lpstr>Activity 1</vt:lpstr>
      <vt:lpstr>PowerPoint Presentation</vt:lpstr>
      <vt:lpstr>PowerPoint Presentation</vt:lpstr>
      <vt:lpstr>PowerPoint Presentation</vt:lpstr>
      <vt:lpstr>Activity 2 作业报告</vt:lpstr>
      <vt:lpstr>PowerPoint Presentation</vt:lpstr>
      <vt:lpstr>Activity 3  </vt:lpstr>
      <vt:lpstr>PowerPoint Presentation</vt:lpstr>
      <vt:lpstr>  Activity 3   宠物咖啡馆  </vt:lpstr>
      <vt:lpstr>  Activity 3     宠物咖啡馆  </vt:lpstr>
      <vt:lpstr>PowerPoint Presentation</vt:lpstr>
      <vt:lpstr>“享受”是什么意思？mean?</vt:lpstr>
      <vt:lpstr>他在享受。。。</vt:lpstr>
      <vt:lpstr>他们享受什么？</vt:lpstr>
      <vt:lpstr>PowerPoint Presentation</vt:lpstr>
      <vt:lpstr>Activity 5 文章大意填空</vt:lpstr>
      <vt:lpstr>PowerPoint Presentation</vt:lpstr>
      <vt:lpstr>填空（答案）</vt:lpstr>
      <vt:lpstr> Activity 6  阅读理解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Article 1:  宠物咖啡馆</dc:title>
  <cp:lastModifiedBy>Meng Yeh</cp:lastModifiedBy>
  <cp:revision>18</cp:revision>
  <dcterms:modified xsi:type="dcterms:W3CDTF">2019-03-28T02:34:48Z</dcterms:modified>
</cp:coreProperties>
</file>